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39" r:id="rId3"/>
    <p:sldId id="440" r:id="rId4"/>
    <p:sldId id="441" r:id="rId5"/>
    <p:sldId id="428" r:id="rId6"/>
    <p:sldId id="426" r:id="rId7"/>
    <p:sldId id="261" r:id="rId8"/>
    <p:sldId id="262" r:id="rId9"/>
    <p:sldId id="429" r:id="rId10"/>
    <p:sldId id="430" r:id="rId11"/>
    <p:sldId id="443" r:id="rId12"/>
    <p:sldId id="445" r:id="rId13"/>
    <p:sldId id="446" r:id="rId14"/>
    <p:sldId id="447" r:id="rId15"/>
    <p:sldId id="449" r:id="rId16"/>
    <p:sldId id="448" r:id="rId17"/>
    <p:sldId id="257" r:id="rId18"/>
    <p:sldId id="450" r:id="rId19"/>
    <p:sldId id="453" r:id="rId20"/>
    <p:sldId id="263" r:id="rId21"/>
    <p:sldId id="266" r:id="rId22"/>
    <p:sldId id="454" r:id="rId23"/>
    <p:sldId id="455" r:id="rId24"/>
    <p:sldId id="457" r:id="rId25"/>
    <p:sldId id="456" r:id="rId26"/>
    <p:sldId id="458" r:id="rId27"/>
    <p:sldId id="459" r:id="rId28"/>
    <p:sldId id="461" r:id="rId29"/>
    <p:sldId id="462" r:id="rId30"/>
    <p:sldId id="432" r:id="rId31"/>
    <p:sldId id="433" r:id="rId32"/>
    <p:sldId id="436" r:id="rId33"/>
    <p:sldId id="434" r:id="rId34"/>
    <p:sldId id="437" r:id="rId35"/>
    <p:sldId id="463" r:id="rId36"/>
    <p:sldId id="464" r:id="rId37"/>
    <p:sldId id="4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66F"/>
    <a:srgbClr val="61D0C6"/>
    <a:srgbClr val="2A3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9"/>
    <p:restoredTop sz="94674"/>
  </p:normalViewPr>
  <p:slideViewPr>
    <p:cSldViewPr snapToGrid="0" snapToObjects="1">
      <p:cViewPr varScale="1">
        <p:scale>
          <a:sx n="113" d="100"/>
          <a:sy n="113" d="100"/>
        </p:scale>
        <p:origin x="7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5522890066868"/>
          <c:y val="0.00560518789314779"/>
          <c:w val="0.907928026574803"/>
          <c:h val="0.767527696387322"/>
        </c:manualLayout>
      </c:layout>
      <c:barChart>
        <c:barDir val="col"/>
        <c:grouping val="clustered"/>
        <c:varyColors val="0"/>
        <c:ser>
          <c:idx val="0"/>
          <c:order val="0"/>
          <c:tx>
            <c:strRef>
              <c:f>Sheet1!$B$1</c:f>
              <c:strCache>
                <c:ptCount val="1"/>
                <c:pt idx="0">
                  <c:v> 2</c:v>
                </c:pt>
              </c:strCache>
            </c:strRef>
          </c:tx>
          <c:spPr>
            <a:solidFill>
              <a:schemeClr val="accent1"/>
            </a:solidFill>
            <a:ln>
              <a:noFill/>
            </a:ln>
            <a:effectLst/>
          </c:spPr>
          <c:invertIfNegative val="0"/>
          <c:dPt>
            <c:idx val="1"/>
            <c:invertIfNegative val="0"/>
            <c:bubble3D val="0"/>
            <c:spPr>
              <a:solidFill>
                <a:srgbClr val="A9266F"/>
              </a:solidFill>
              <a:ln>
                <a:noFill/>
              </a:ln>
              <a:effectLst/>
            </c:spPr>
            <c:extLst xmlns:c16r2="http://schemas.microsoft.com/office/drawing/2015/06/chart">
              <c:ext xmlns:c16="http://schemas.microsoft.com/office/drawing/2014/chart" uri="{C3380CC4-5D6E-409C-BE32-E72D297353CC}">
                <c16:uniqueId val="{00000004-A378-DE4B-8C7A-6F69F79196A4}"/>
              </c:ext>
            </c:extLst>
          </c:dPt>
          <c:dPt>
            <c:idx val="2"/>
            <c:invertIfNegative val="0"/>
            <c:bubble3D val="0"/>
            <c:spPr>
              <a:solidFill>
                <a:srgbClr val="61D0C6"/>
              </a:solidFill>
              <a:ln>
                <a:noFill/>
              </a:ln>
              <a:effectLst/>
            </c:spPr>
            <c:extLst xmlns:c16r2="http://schemas.microsoft.com/office/drawing/2015/06/chart">
              <c:ext xmlns:c16="http://schemas.microsoft.com/office/drawing/2014/chart" uri="{C3380CC4-5D6E-409C-BE32-E72D297353CC}">
                <c16:uniqueId val="{00000005-A378-DE4B-8C7A-6F69F79196A4}"/>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Housing First Services</c:v>
                </c:pt>
                <c:pt idx="1">
                  <c:v>211 Calgary Service Listings</c:v>
                </c:pt>
                <c:pt idx="2">
                  <c:v>Current Calgary System Map</c:v>
                </c:pt>
              </c:strCache>
            </c:strRef>
          </c:cat>
          <c:val>
            <c:numRef>
              <c:f>Sheet1!$B$2:$B$4</c:f>
              <c:numCache>
                <c:formatCode>#,##0</c:formatCode>
                <c:ptCount val="3"/>
                <c:pt idx="0" formatCode="General">
                  <c:v>57.0</c:v>
                </c:pt>
                <c:pt idx="1">
                  <c:v>5500.0</c:v>
                </c:pt>
                <c:pt idx="2">
                  <c:v>10000.0</c:v>
                </c:pt>
              </c:numCache>
            </c:numRef>
          </c:val>
          <c:extLst xmlns:c16r2="http://schemas.microsoft.com/office/drawing/2015/06/chart">
            <c:ext xmlns:c16="http://schemas.microsoft.com/office/drawing/2014/chart" uri="{C3380CC4-5D6E-409C-BE32-E72D297353CC}">
              <c16:uniqueId val="{00000000-A378-DE4B-8C7A-6F69F79196A4}"/>
            </c:ext>
          </c:extLst>
        </c:ser>
        <c:dLbls>
          <c:showLegendKey val="0"/>
          <c:showVal val="0"/>
          <c:showCatName val="0"/>
          <c:showSerName val="0"/>
          <c:showPercent val="0"/>
          <c:showBubbleSize val="0"/>
        </c:dLbls>
        <c:gapWidth val="219"/>
        <c:overlap val="-27"/>
        <c:axId val="616040064"/>
        <c:axId val="616044784"/>
      </c:barChart>
      <c:catAx>
        <c:axId val="61604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044784"/>
        <c:crosses val="autoZero"/>
        <c:auto val="1"/>
        <c:lblAlgn val="ctr"/>
        <c:lblOffset val="100"/>
        <c:noMultiLvlLbl val="0"/>
      </c:catAx>
      <c:valAx>
        <c:axId val="616044784"/>
        <c:scaling>
          <c:orientation val="minMax"/>
        </c:scaling>
        <c:delete val="1"/>
        <c:axPos val="l"/>
        <c:numFmt formatCode="General" sourceLinked="1"/>
        <c:majorTickMark val="none"/>
        <c:minorTickMark val="none"/>
        <c:tickLblPos val="nextTo"/>
        <c:crossAx val="616040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4E3FD3-6D77-9E4C-A012-E38DA185A82E}"/>
              </a:ext>
            </a:extLst>
          </p:cNvPr>
          <p:cNvPicPr>
            <a:picLocks noChangeAspect="1"/>
          </p:cNvPicPr>
          <p:nvPr userDrawn="1"/>
        </p:nvPicPr>
        <p:blipFill>
          <a:blip r:embed="rId2"/>
          <a:stretch>
            <a:fillRect/>
          </a:stretch>
        </p:blipFill>
        <p:spPr>
          <a:xfrm>
            <a:off x="-2267712" y="-1296386"/>
            <a:ext cx="16727424" cy="9450772"/>
          </a:xfrm>
          <a:prstGeom prst="rect">
            <a:avLst/>
          </a:prstGeom>
        </p:spPr>
      </p:pic>
      <p:pic>
        <p:nvPicPr>
          <p:cNvPr id="2" name="Picture 1">
            <a:extLst>
              <a:ext uri="{FF2B5EF4-FFF2-40B4-BE49-F238E27FC236}">
                <a16:creationId xmlns:a16="http://schemas.microsoft.com/office/drawing/2014/main" xmlns="" id="{1322AAB6-3699-174E-B6C4-8AD41295E359}"/>
              </a:ext>
            </a:extLst>
          </p:cNvPr>
          <p:cNvPicPr>
            <a:picLocks noChangeAspect="1"/>
          </p:cNvPicPr>
          <p:nvPr userDrawn="1"/>
        </p:nvPicPr>
        <p:blipFill>
          <a:blip r:embed="rId3"/>
          <a:stretch>
            <a:fillRect/>
          </a:stretch>
        </p:blipFill>
        <p:spPr>
          <a:xfrm>
            <a:off x="1450285" y="5804453"/>
            <a:ext cx="9291430" cy="785190"/>
          </a:xfrm>
          <a:prstGeom prst="rect">
            <a:avLst/>
          </a:prstGeom>
        </p:spPr>
      </p:pic>
    </p:spTree>
    <p:extLst>
      <p:ext uri="{BB962C8B-B14F-4D97-AF65-F5344CB8AC3E}">
        <p14:creationId xmlns:p14="http://schemas.microsoft.com/office/powerpoint/2010/main" val="425822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40984220-1E04-1142-A900-6F2B1C75248F}"/>
              </a:ext>
            </a:extLst>
          </p:cNvPr>
          <p:cNvPicPr>
            <a:picLocks noChangeAspect="1"/>
          </p:cNvPicPr>
          <p:nvPr userDrawn="1"/>
        </p:nvPicPr>
        <p:blipFill>
          <a:blip r:embed="rId2"/>
          <a:stretch>
            <a:fillRect/>
          </a:stretch>
        </p:blipFill>
        <p:spPr>
          <a:xfrm>
            <a:off x="-2208165" y="-1262743"/>
            <a:ext cx="16608330" cy="9383486"/>
          </a:xfrm>
          <a:prstGeom prst="rect">
            <a:avLst/>
          </a:prstGeom>
        </p:spPr>
      </p:pic>
      <p:pic>
        <p:nvPicPr>
          <p:cNvPr id="10" name="Picture 9">
            <a:extLst>
              <a:ext uri="{FF2B5EF4-FFF2-40B4-BE49-F238E27FC236}">
                <a16:creationId xmlns:a16="http://schemas.microsoft.com/office/drawing/2014/main" xmlns="" id="{A0D6B1ED-06B6-BA4C-8385-C1C6A563FC68}"/>
              </a:ext>
            </a:extLst>
          </p:cNvPr>
          <p:cNvPicPr>
            <a:picLocks noChangeAspect="1"/>
          </p:cNvPicPr>
          <p:nvPr userDrawn="1"/>
        </p:nvPicPr>
        <p:blipFill>
          <a:blip r:embed="rId3"/>
          <a:stretch>
            <a:fillRect/>
          </a:stretch>
        </p:blipFill>
        <p:spPr>
          <a:xfrm>
            <a:off x="8236338" y="2337319"/>
            <a:ext cx="3239078" cy="1574800"/>
          </a:xfrm>
          <a:prstGeom prst="rect">
            <a:avLst/>
          </a:prstGeom>
        </p:spPr>
      </p:pic>
    </p:spTree>
    <p:extLst>
      <p:ext uri="{BB962C8B-B14F-4D97-AF65-F5344CB8AC3E}">
        <p14:creationId xmlns:p14="http://schemas.microsoft.com/office/powerpoint/2010/main" val="120246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F5B0A79-498C-E742-8574-CEFE1FBD8684}"/>
              </a:ext>
            </a:extLst>
          </p:cNvPr>
          <p:cNvSpPr txBox="1">
            <a:spLocks/>
          </p:cNvSpPr>
          <p:nvPr userDrawn="1"/>
        </p:nvSpPr>
        <p:spPr>
          <a:xfrm>
            <a:off x="595313" y="345017"/>
            <a:ext cx="27432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A9266F"/>
                </a:solidFill>
              </a:rPr>
              <a:t>Systems Mapping 101</a:t>
            </a:r>
          </a:p>
        </p:txBody>
      </p:sp>
      <p:sp>
        <p:nvSpPr>
          <p:cNvPr id="3" name="Footer Placeholder 4">
            <a:extLst>
              <a:ext uri="{FF2B5EF4-FFF2-40B4-BE49-F238E27FC236}">
                <a16:creationId xmlns:a16="http://schemas.microsoft.com/office/drawing/2014/main" xmlns="" id="{0B651435-C687-6A4D-90E8-AB502DB53924}"/>
              </a:ext>
            </a:extLst>
          </p:cNvPr>
          <p:cNvSpPr txBox="1">
            <a:spLocks/>
          </p:cNvSpPr>
          <p:nvPr userDrawn="1"/>
        </p:nvSpPr>
        <p:spPr>
          <a:xfrm>
            <a:off x="8658225" y="345017"/>
            <a:ext cx="2924176"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A9266F"/>
                </a:solidFill>
              </a:rPr>
              <a:t>October 23, 2018</a:t>
            </a:r>
          </a:p>
        </p:txBody>
      </p:sp>
      <p:sp>
        <p:nvSpPr>
          <p:cNvPr id="4" name="Slide Number Placeholder 5">
            <a:extLst>
              <a:ext uri="{FF2B5EF4-FFF2-40B4-BE49-F238E27FC236}">
                <a16:creationId xmlns:a16="http://schemas.microsoft.com/office/drawing/2014/main" xmlns="" id="{A8774A61-66E3-CD4A-93BE-B55C5855FA23}"/>
              </a:ext>
            </a:extLst>
          </p:cNvPr>
          <p:cNvSpPr txBox="1">
            <a:spLocks/>
          </p:cNvSpPr>
          <p:nvPr userDrawn="1"/>
        </p:nvSpPr>
        <p:spPr>
          <a:xfrm>
            <a:off x="4626769" y="34501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6D08F2-A4AA-C949-A9CD-240B4FE636F2}" type="slidenum">
              <a:rPr lang="en-US" smtClean="0">
                <a:solidFill>
                  <a:srgbClr val="A9266F"/>
                </a:solidFill>
              </a:rPr>
              <a:pPr/>
              <a:t>‹#›</a:t>
            </a:fld>
            <a:endParaRPr lang="en-US" dirty="0">
              <a:solidFill>
                <a:srgbClr val="A9266F"/>
              </a:solidFill>
            </a:endParaRPr>
          </a:p>
        </p:txBody>
      </p:sp>
    </p:spTree>
    <p:extLst>
      <p:ext uri="{BB962C8B-B14F-4D97-AF65-F5344CB8AC3E}">
        <p14:creationId xmlns:p14="http://schemas.microsoft.com/office/powerpoint/2010/main" val="331417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FDDC959-3585-384D-A254-DB5AD07EF4E3}"/>
              </a:ext>
            </a:extLst>
          </p:cNvPr>
          <p:cNvPicPr>
            <a:picLocks noChangeAspect="1"/>
          </p:cNvPicPr>
          <p:nvPr userDrawn="1"/>
        </p:nvPicPr>
        <p:blipFill>
          <a:blip r:embed="rId2"/>
          <a:stretch>
            <a:fillRect/>
          </a:stretch>
        </p:blipFill>
        <p:spPr>
          <a:xfrm>
            <a:off x="-2267712" y="-1296386"/>
            <a:ext cx="16727424" cy="9450772"/>
          </a:xfrm>
          <a:prstGeom prst="rect">
            <a:avLst/>
          </a:prstGeom>
        </p:spPr>
      </p:pic>
    </p:spTree>
    <p:extLst>
      <p:ext uri="{BB962C8B-B14F-4D97-AF65-F5344CB8AC3E}">
        <p14:creationId xmlns:p14="http://schemas.microsoft.com/office/powerpoint/2010/main" val="254514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18B4-56C1-4E5C-8F65-E1C547DD02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A2D5B575-6C3B-4B55-BD13-FDF7F7B50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67A7C1FB-F8BF-4A17-B4C2-0C7BA2586B41}"/>
              </a:ext>
            </a:extLst>
          </p:cNvPr>
          <p:cNvSpPr>
            <a:spLocks noGrp="1"/>
          </p:cNvSpPr>
          <p:nvPr>
            <p:ph type="dt" sz="half" idx="10"/>
          </p:nvPr>
        </p:nvSpPr>
        <p:spPr/>
        <p:txBody>
          <a:bodyPr/>
          <a:lstStyle/>
          <a:p>
            <a:fld id="{7A784665-70F7-4FA2-BA86-114A1A2F6C6F}" type="datetimeFigureOut">
              <a:rPr lang="en-CA" smtClean="0"/>
              <a:t>2020-05-11</a:t>
            </a:fld>
            <a:endParaRPr lang="en-CA"/>
          </a:p>
        </p:txBody>
      </p:sp>
      <p:sp>
        <p:nvSpPr>
          <p:cNvPr id="5" name="Footer Placeholder 4">
            <a:extLst>
              <a:ext uri="{FF2B5EF4-FFF2-40B4-BE49-F238E27FC236}">
                <a16:creationId xmlns:a16="http://schemas.microsoft.com/office/drawing/2014/main" xmlns="" id="{CA1A5F8E-B3AE-4323-B888-A6F097D1D1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67453A4D-B7E6-4608-B314-7285CF564D26}"/>
              </a:ext>
            </a:extLst>
          </p:cNvPr>
          <p:cNvSpPr>
            <a:spLocks noGrp="1"/>
          </p:cNvSpPr>
          <p:nvPr>
            <p:ph type="sldNum" sz="quarter" idx="12"/>
          </p:nvPr>
        </p:nvSpPr>
        <p:spPr/>
        <p:txBody>
          <a:bodyPr/>
          <a:lstStyle/>
          <a:p>
            <a:fld id="{E1AD6354-C8ED-4A19-9409-0B986871AA2C}" type="slidenum">
              <a:rPr lang="en-CA" smtClean="0"/>
              <a:t>‹#›</a:t>
            </a:fld>
            <a:endParaRPr lang="en-CA"/>
          </a:p>
        </p:txBody>
      </p:sp>
    </p:spTree>
    <p:extLst>
      <p:ext uri="{BB962C8B-B14F-4D97-AF65-F5344CB8AC3E}">
        <p14:creationId xmlns:p14="http://schemas.microsoft.com/office/powerpoint/2010/main" val="224869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6B2C7-AC89-4946-B35C-4DCA305716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C5713099-1D07-4FF3-BD59-CF2BCDCED2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1B643CB1-C4E0-4361-A851-6F6509804121}"/>
              </a:ext>
            </a:extLst>
          </p:cNvPr>
          <p:cNvSpPr>
            <a:spLocks noGrp="1"/>
          </p:cNvSpPr>
          <p:nvPr>
            <p:ph type="dt" sz="half" idx="10"/>
          </p:nvPr>
        </p:nvSpPr>
        <p:spPr/>
        <p:txBody>
          <a:bodyPr/>
          <a:lstStyle/>
          <a:p>
            <a:fld id="{7A784665-70F7-4FA2-BA86-114A1A2F6C6F}" type="datetimeFigureOut">
              <a:rPr lang="en-CA" smtClean="0"/>
              <a:t>2020-05-11</a:t>
            </a:fld>
            <a:endParaRPr lang="en-CA"/>
          </a:p>
        </p:txBody>
      </p:sp>
      <p:sp>
        <p:nvSpPr>
          <p:cNvPr id="5" name="Footer Placeholder 4">
            <a:extLst>
              <a:ext uri="{FF2B5EF4-FFF2-40B4-BE49-F238E27FC236}">
                <a16:creationId xmlns:a16="http://schemas.microsoft.com/office/drawing/2014/main" xmlns="" id="{384D612A-60D8-42E6-B818-6B9B2CBE78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F86DDA34-019D-4C66-9BB1-07D7562DD1F5}"/>
              </a:ext>
            </a:extLst>
          </p:cNvPr>
          <p:cNvSpPr>
            <a:spLocks noGrp="1"/>
          </p:cNvSpPr>
          <p:nvPr>
            <p:ph type="sldNum" sz="quarter" idx="12"/>
          </p:nvPr>
        </p:nvSpPr>
        <p:spPr/>
        <p:txBody>
          <a:bodyPr/>
          <a:lstStyle/>
          <a:p>
            <a:fld id="{E1AD6354-C8ED-4A19-9409-0B986871AA2C}" type="slidenum">
              <a:rPr lang="en-CA" smtClean="0"/>
              <a:t>‹#›</a:t>
            </a:fld>
            <a:endParaRPr lang="en-CA"/>
          </a:p>
        </p:txBody>
      </p:sp>
    </p:spTree>
    <p:extLst>
      <p:ext uri="{BB962C8B-B14F-4D97-AF65-F5344CB8AC3E}">
        <p14:creationId xmlns:p14="http://schemas.microsoft.com/office/powerpoint/2010/main" val="2863002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5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4" Type="http://schemas.openxmlformats.org/officeDocument/2006/relationships/image" Target="../media/image7.png"/><Relationship Id="rId5" Type="http://schemas.openxmlformats.org/officeDocument/2006/relationships/image" Target="../media/image10.svg"/><Relationship Id="rId6" Type="http://schemas.openxmlformats.org/officeDocument/2006/relationships/image" Target="../media/image8.png"/><Relationship Id="rId7" Type="http://schemas.openxmlformats.org/officeDocument/2006/relationships/image" Target="../media/image12.svg"/><Relationship Id="rId8" Type="http://schemas.openxmlformats.org/officeDocument/2006/relationships/image" Target="../media/image9.png"/><Relationship Id="rId9" Type="http://schemas.openxmlformats.org/officeDocument/2006/relationships/image" Target="../media/image14.sv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4" Type="http://schemas.openxmlformats.org/officeDocument/2006/relationships/image" Target="../media/image26.png"/><Relationship Id="rId5" Type="http://schemas.openxmlformats.org/officeDocument/2006/relationships/image" Target="../media/image33.svg"/><Relationship Id="rId6" Type="http://schemas.openxmlformats.org/officeDocument/2006/relationships/image" Target="../media/image27.png"/><Relationship Id="rId7" Type="http://schemas.openxmlformats.org/officeDocument/2006/relationships/image" Target="../media/image35.svg"/><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4" Type="http://schemas.openxmlformats.org/officeDocument/2006/relationships/image" Target="../media/image26.png"/><Relationship Id="rId5" Type="http://schemas.openxmlformats.org/officeDocument/2006/relationships/image" Target="../media/image33.sv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4" Type="http://schemas.openxmlformats.org/officeDocument/2006/relationships/image" Target="../media/image26.png"/><Relationship Id="rId5" Type="http://schemas.openxmlformats.org/officeDocument/2006/relationships/image" Target="../media/image33.svg"/><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tipple@stjohn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1084842"/>
            <a:ext cx="7999865" cy="223111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i="0" cap="all" dirty="0">
                <a:solidFill>
                  <a:srgbClr val="61D0C6"/>
                </a:solidFill>
                <a:latin typeface="Arial"/>
                <a:cs typeface="Arial"/>
              </a:rPr>
              <a:t>System Mapping 101</a:t>
            </a:r>
          </a:p>
          <a:p>
            <a:pPr algn="l"/>
            <a:r>
              <a:rPr lang="en-US" sz="2800" i="0" dirty="0">
                <a:solidFill>
                  <a:schemeClr val="bg1"/>
                </a:solidFill>
                <a:latin typeface="Arial"/>
                <a:cs typeface="Arial"/>
              </a:rPr>
              <a:t>Dr. Alina Turner</a:t>
            </a:r>
          </a:p>
          <a:p>
            <a:pPr algn="l"/>
            <a:r>
              <a:rPr lang="en-US" sz="2800" dirty="0">
                <a:solidFill>
                  <a:schemeClr val="bg1"/>
                </a:solidFill>
                <a:latin typeface="Arial"/>
                <a:cs typeface="Arial"/>
              </a:rPr>
              <a:t>David French</a:t>
            </a:r>
          </a:p>
          <a:p>
            <a:pPr algn="l"/>
            <a:r>
              <a:rPr lang="en-US" sz="2800" i="0" dirty="0">
                <a:solidFill>
                  <a:schemeClr val="bg1"/>
                </a:solidFill>
                <a:latin typeface="Arial"/>
                <a:cs typeface="Arial"/>
              </a:rPr>
              <a:t>Jennifer Tipple</a:t>
            </a:r>
          </a:p>
          <a:p>
            <a:pPr algn="l"/>
            <a:r>
              <a:rPr lang="en-US" sz="2800" dirty="0">
                <a:solidFill>
                  <a:schemeClr val="bg1"/>
                </a:solidFill>
                <a:latin typeface="Arial"/>
                <a:cs typeface="Arial"/>
              </a:rPr>
              <a:t>Marty </a:t>
            </a:r>
            <a:r>
              <a:rPr lang="en-US" sz="2800" dirty="0" err="1">
                <a:solidFill>
                  <a:schemeClr val="bg1"/>
                </a:solidFill>
                <a:latin typeface="Arial"/>
                <a:cs typeface="Arial"/>
              </a:rPr>
              <a:t>Thompsen</a:t>
            </a:r>
            <a:endParaRPr lang="en-US" sz="2800" i="0" dirty="0">
              <a:solidFill>
                <a:schemeClr val="bg1"/>
              </a:solidFill>
              <a:latin typeface="Arial"/>
              <a:cs typeface="Arial"/>
            </a:endParaRPr>
          </a:p>
          <a:p>
            <a:pPr algn="l"/>
            <a:endParaRPr lang="en-US" sz="2800" i="0" dirty="0">
              <a:solidFill>
                <a:schemeClr val="bg1"/>
              </a:solidFill>
              <a:latin typeface="Arial"/>
              <a:cs typeface="Arial"/>
            </a:endParaRPr>
          </a:p>
        </p:txBody>
      </p:sp>
      <p:sp>
        <p:nvSpPr>
          <p:cNvPr id="5" name="Title 3">
            <a:extLst>
              <a:ext uri="{FF2B5EF4-FFF2-40B4-BE49-F238E27FC236}">
                <a16:creationId xmlns:a16="http://schemas.microsoft.com/office/drawing/2014/main" xmlns="" id="{6C5EF9F8-0BDE-E545-88F3-12215ABE679D}"/>
              </a:ext>
            </a:extLst>
          </p:cNvPr>
          <p:cNvSpPr txBox="1">
            <a:spLocks/>
          </p:cNvSpPr>
          <p:nvPr/>
        </p:nvSpPr>
        <p:spPr bwMode="auto">
          <a:xfrm>
            <a:off x="621621" y="5338768"/>
            <a:ext cx="5193111" cy="346101"/>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2000" dirty="0">
                <a:solidFill>
                  <a:schemeClr val="bg1"/>
                </a:solidFill>
                <a:latin typeface="Arial"/>
                <a:cs typeface="Arial"/>
              </a:rPr>
              <a:t>October 23</a:t>
            </a:r>
            <a:r>
              <a:rPr lang="en-US" sz="2000" baseline="30000" dirty="0">
                <a:solidFill>
                  <a:schemeClr val="bg1"/>
                </a:solidFill>
                <a:latin typeface="Arial"/>
                <a:cs typeface="Arial"/>
              </a:rPr>
              <a:t>rd</a:t>
            </a:r>
            <a:r>
              <a:rPr lang="en-US" sz="2000" dirty="0">
                <a:solidFill>
                  <a:schemeClr val="bg1"/>
                </a:solidFill>
                <a:latin typeface="Arial"/>
                <a:cs typeface="Arial"/>
              </a:rPr>
              <a:t>, 2018</a:t>
            </a:r>
            <a:endParaRPr lang="en-US" sz="2000" i="0" dirty="0">
              <a:solidFill>
                <a:schemeClr val="bg1"/>
              </a:solidFill>
              <a:latin typeface="Arial"/>
              <a:cs typeface="Arial"/>
            </a:endParaRPr>
          </a:p>
        </p:txBody>
      </p:sp>
    </p:spTree>
    <p:extLst>
      <p:ext uri="{BB962C8B-B14F-4D97-AF65-F5344CB8AC3E}">
        <p14:creationId xmlns:p14="http://schemas.microsoft.com/office/powerpoint/2010/main" val="333396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8FD2B34-1F55-7A47-93E0-D8AC87CFBB3F}"/>
              </a:ext>
            </a:extLst>
          </p:cNvPr>
          <p:cNvSpPr/>
          <p:nvPr/>
        </p:nvSpPr>
        <p:spPr>
          <a:xfrm>
            <a:off x="2632670" y="1870901"/>
            <a:ext cx="8895309" cy="923330"/>
          </a:xfrm>
          <a:prstGeom prst="rect">
            <a:avLst/>
          </a:prstGeom>
        </p:spPr>
        <p:txBody>
          <a:bodyPr wrap="square">
            <a:spAutoFit/>
          </a:bodyPr>
          <a:lstStyle/>
          <a:p>
            <a:r>
              <a:rPr lang="en-CA" dirty="0">
                <a:solidFill>
                  <a:schemeClr val="tx1">
                    <a:lumMod val="75000"/>
                    <a:lumOff val="25000"/>
                  </a:schemeClr>
                </a:solidFill>
                <a:latin typeface="Arial" panose="020B0604020202020204" pitchFamily="34" charset="0"/>
                <a:cs typeface="Arial" panose="020B0604020202020204" pitchFamily="34" charset="0"/>
              </a:rPr>
              <a:t>1. Find all the resource lists in your community, cross-reference, categorize. Don’t forget your public systems (health), informal services (churches) and private sector (counsellors).  </a:t>
            </a:r>
          </a:p>
        </p:txBody>
      </p:sp>
      <p:sp>
        <p:nvSpPr>
          <p:cNvPr id="3" name="Rectangle 2">
            <a:extLst>
              <a:ext uri="{FF2B5EF4-FFF2-40B4-BE49-F238E27FC236}">
                <a16:creationId xmlns:a16="http://schemas.microsoft.com/office/drawing/2014/main" xmlns="" id="{AF04B37B-09F5-914A-B68E-EBD58636053F}"/>
              </a:ext>
            </a:extLst>
          </p:cNvPr>
          <p:cNvSpPr/>
          <p:nvPr/>
        </p:nvSpPr>
        <p:spPr>
          <a:xfrm>
            <a:off x="2711116" y="3051725"/>
            <a:ext cx="8740097" cy="923330"/>
          </a:xfrm>
          <a:prstGeom prst="rect">
            <a:avLst/>
          </a:prstGeom>
        </p:spPr>
        <p:txBody>
          <a:bodyPr wrap="square">
            <a:spAutoFit/>
          </a:bodyPr>
          <a:lstStyle/>
          <a:p>
            <a:r>
              <a:rPr lang="en-CA" dirty="0">
                <a:solidFill>
                  <a:schemeClr val="tx1">
                    <a:lumMod val="75000"/>
                    <a:lumOff val="25000"/>
                  </a:schemeClr>
                </a:solidFill>
                <a:latin typeface="Arial" panose="020B0604020202020204" pitchFamily="34" charset="0"/>
                <a:cs typeface="Arial" panose="020B0604020202020204" pitchFamily="34" charset="0"/>
              </a:rPr>
              <a:t>2. Engage the players to update their info, list their programs &amp; services in a common database. Ideally, you’d make sure this is available publicly so your system becomes transparent to people in need. </a:t>
            </a:r>
          </a:p>
        </p:txBody>
      </p:sp>
      <p:sp>
        <p:nvSpPr>
          <p:cNvPr id="4" name="Rectangle 3">
            <a:extLst>
              <a:ext uri="{FF2B5EF4-FFF2-40B4-BE49-F238E27FC236}">
                <a16:creationId xmlns:a16="http://schemas.microsoft.com/office/drawing/2014/main" xmlns="" id="{DC0C030E-806D-1248-BF64-29D1A489083E}"/>
              </a:ext>
            </a:extLst>
          </p:cNvPr>
          <p:cNvSpPr/>
          <p:nvPr/>
        </p:nvSpPr>
        <p:spPr>
          <a:xfrm>
            <a:off x="2711116" y="4249488"/>
            <a:ext cx="8740097" cy="646331"/>
          </a:xfrm>
          <a:prstGeom prst="rect">
            <a:avLst/>
          </a:prstGeom>
        </p:spPr>
        <p:txBody>
          <a:bodyPr wrap="square">
            <a:spAutoFit/>
          </a:bodyPr>
          <a:lstStyle/>
          <a:p>
            <a:r>
              <a:rPr lang="en-CA" dirty="0">
                <a:solidFill>
                  <a:schemeClr val="tx1">
                    <a:lumMod val="75000"/>
                    <a:lumOff val="25000"/>
                  </a:schemeClr>
                </a:solidFill>
                <a:latin typeface="Arial" panose="020B0604020202020204" pitchFamily="34" charset="0"/>
                <a:cs typeface="Arial" panose="020B0604020202020204" pitchFamily="34" charset="0"/>
              </a:rPr>
              <a:t>3. Work to develop a real-time occupancy report and integrate this into your Coordinated Access process.  </a:t>
            </a:r>
          </a:p>
        </p:txBody>
      </p:sp>
      <p:sp>
        <p:nvSpPr>
          <p:cNvPr id="5" name="Rectangle 4">
            <a:extLst>
              <a:ext uri="{FF2B5EF4-FFF2-40B4-BE49-F238E27FC236}">
                <a16:creationId xmlns:a16="http://schemas.microsoft.com/office/drawing/2014/main" xmlns="" id="{01281510-3A94-B740-B6C7-724D45E1AA14}"/>
              </a:ext>
            </a:extLst>
          </p:cNvPr>
          <p:cNvSpPr/>
          <p:nvPr/>
        </p:nvSpPr>
        <p:spPr>
          <a:xfrm>
            <a:off x="2711115" y="5225507"/>
            <a:ext cx="8740096" cy="923330"/>
          </a:xfrm>
          <a:prstGeom prst="rect">
            <a:avLst/>
          </a:prstGeom>
        </p:spPr>
        <p:txBody>
          <a:bodyPr wrap="square">
            <a:spAutoFit/>
          </a:bodyPr>
          <a:lstStyle/>
          <a:p>
            <a:r>
              <a:rPr lang="en-CA" dirty="0">
                <a:solidFill>
                  <a:schemeClr val="tx1">
                    <a:lumMod val="75000"/>
                    <a:lumOff val="25000"/>
                  </a:schemeClr>
                </a:solidFill>
                <a:latin typeface="Arial" panose="020B0604020202020204" pitchFamily="34" charset="0"/>
                <a:cs typeface="Arial" panose="020B0604020202020204" pitchFamily="34" charset="0"/>
              </a:rPr>
              <a:t>4. Introduce client feedback mechanisms across the ecosystem; use the data to gauge impact, trends, and strategy development/adjustment in real-time. </a:t>
            </a:r>
          </a:p>
          <a:p>
            <a:r>
              <a:rPr lang="en-CA" b="1" dirty="0">
                <a:solidFill>
                  <a:schemeClr val="tx1">
                    <a:lumMod val="75000"/>
                    <a:lumOff val="25000"/>
                  </a:schemeClr>
                </a:solidFill>
                <a:latin typeface="Arial" panose="020B0604020202020204" pitchFamily="34" charset="0"/>
                <a:cs typeface="Arial" panose="020B0604020202020204" pitchFamily="34" charset="0"/>
              </a:rPr>
              <a:t>Get excited about Big Data! </a:t>
            </a:r>
          </a:p>
        </p:txBody>
      </p:sp>
      <p:sp>
        <p:nvSpPr>
          <p:cNvPr id="6" name="Oval 5">
            <a:extLst>
              <a:ext uri="{FF2B5EF4-FFF2-40B4-BE49-F238E27FC236}">
                <a16:creationId xmlns:a16="http://schemas.microsoft.com/office/drawing/2014/main" xmlns="" id="{7FBB92D8-A259-E345-8B24-538B3A072E75}"/>
              </a:ext>
            </a:extLst>
          </p:cNvPr>
          <p:cNvSpPr/>
          <p:nvPr/>
        </p:nvSpPr>
        <p:spPr>
          <a:xfrm>
            <a:off x="1224812" y="1547740"/>
            <a:ext cx="1002277" cy="1002277"/>
          </a:xfrm>
          <a:prstGeom prst="ellipse">
            <a:avLst/>
          </a:prstGeom>
          <a:solidFill>
            <a:srgbClr val="BA5F8F"/>
          </a:solidFill>
          <a:ln w="12700" cap="flat">
            <a:noFill/>
            <a:miter lim="400000"/>
          </a:ln>
          <a:effectLst>
            <a:outerShdw blurRad="304800" dist="127058" dir="5400000" rotWithShape="0">
              <a:srgbClr val="000000">
                <a:alpha val="10492"/>
              </a:srgbClr>
            </a:outerShdw>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endParaRPr lang="en-US" dirty="0">
              <a:solidFill>
                <a:srgbClr val="222222"/>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xmlns="" id="{82587233-7559-1F4E-A790-A64EA2AF3B0A}"/>
              </a:ext>
            </a:extLst>
          </p:cNvPr>
          <p:cNvSpPr/>
          <p:nvPr/>
        </p:nvSpPr>
        <p:spPr>
          <a:xfrm>
            <a:off x="1224812" y="2752016"/>
            <a:ext cx="1002277" cy="1002277"/>
          </a:xfrm>
          <a:prstGeom prst="ellipse">
            <a:avLst/>
          </a:prstGeom>
          <a:solidFill>
            <a:srgbClr val="2A3D4D"/>
          </a:solidFill>
          <a:ln w="12700" cap="flat">
            <a:noFill/>
            <a:miter lim="400000"/>
          </a:ln>
          <a:effectLst>
            <a:outerShdw blurRad="304800" dist="127058" dir="5400000" rotWithShape="0">
              <a:srgbClr val="000000">
                <a:alpha val="10492"/>
              </a:srgbClr>
            </a:outerShdw>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endParaRPr lang="en-US" dirty="0">
              <a:solidFill>
                <a:srgbClr val="222222"/>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xmlns="" id="{85EF9030-8A0D-4548-8370-D249A1CB94D1}"/>
              </a:ext>
            </a:extLst>
          </p:cNvPr>
          <p:cNvSpPr/>
          <p:nvPr/>
        </p:nvSpPr>
        <p:spPr>
          <a:xfrm>
            <a:off x="1224812" y="3950883"/>
            <a:ext cx="1002277" cy="1002277"/>
          </a:xfrm>
          <a:prstGeom prst="ellipse">
            <a:avLst/>
          </a:prstGeom>
          <a:solidFill>
            <a:srgbClr val="61D0C6"/>
          </a:solidFill>
          <a:ln w="12700" cap="flat">
            <a:noFill/>
            <a:miter lim="400000"/>
          </a:ln>
          <a:effectLst>
            <a:outerShdw blurRad="304800" dist="127058" dir="5400000" rotWithShape="0">
              <a:srgbClr val="000000">
                <a:alpha val="10492"/>
              </a:srgbClr>
            </a:outerShdw>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endParaRPr lang="en-US" dirty="0">
              <a:solidFill>
                <a:srgbClr val="222222"/>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B9260FFB-F102-2545-89AB-BEB0FACD11AE}"/>
              </a:ext>
            </a:extLst>
          </p:cNvPr>
          <p:cNvSpPr/>
          <p:nvPr/>
        </p:nvSpPr>
        <p:spPr>
          <a:xfrm>
            <a:off x="1224812" y="5146560"/>
            <a:ext cx="1002277" cy="1002277"/>
          </a:xfrm>
          <a:prstGeom prst="ellipse">
            <a:avLst/>
          </a:prstGeom>
          <a:solidFill>
            <a:srgbClr val="626E78"/>
          </a:solidFill>
          <a:ln w="12700" cap="flat">
            <a:noFill/>
            <a:miter lim="400000"/>
          </a:ln>
          <a:effectLst>
            <a:outerShdw blurRad="304800" dist="127058" dir="5400000" rotWithShape="0">
              <a:srgbClr val="000000">
                <a:alpha val="10492"/>
              </a:srgbClr>
            </a:outerShdw>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endParaRPr lang="en-US" dirty="0">
              <a:solidFill>
                <a:srgbClr val="222222"/>
              </a:solidFill>
              <a:latin typeface="Arial" panose="020B0604020202020204" pitchFamily="34" charset="0"/>
              <a:cs typeface="Arial" panose="020B0604020202020204" pitchFamily="34" charset="0"/>
            </a:endParaRPr>
          </a:p>
        </p:txBody>
      </p:sp>
      <p:pic>
        <p:nvPicPr>
          <p:cNvPr id="10" name="Graphic 9" descr="Checklist">
            <a:extLst>
              <a:ext uri="{FF2B5EF4-FFF2-40B4-BE49-F238E27FC236}">
                <a16:creationId xmlns:a16="http://schemas.microsoft.com/office/drawing/2014/main" xmlns="" id="{9CDD1808-A083-5948-A400-BF17ED83AA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58302" y="5310261"/>
            <a:ext cx="682064" cy="682064"/>
          </a:xfrm>
          <a:prstGeom prst="rect">
            <a:avLst/>
          </a:prstGeom>
        </p:spPr>
      </p:pic>
      <p:pic>
        <p:nvPicPr>
          <p:cNvPr id="11" name="Graphic 10" descr="Stopwatch">
            <a:extLst>
              <a:ext uri="{FF2B5EF4-FFF2-40B4-BE49-F238E27FC236}">
                <a16:creationId xmlns:a16="http://schemas.microsoft.com/office/drawing/2014/main" xmlns="" id="{77C25516-E34B-2E48-B80D-A7F30B25754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49182" y="2859624"/>
            <a:ext cx="753534" cy="753534"/>
          </a:xfrm>
          <a:prstGeom prst="rect">
            <a:avLst/>
          </a:prstGeom>
        </p:spPr>
      </p:pic>
      <p:pic>
        <p:nvPicPr>
          <p:cNvPr id="12" name="Graphic 11" descr="Table">
            <a:extLst>
              <a:ext uri="{FF2B5EF4-FFF2-40B4-BE49-F238E27FC236}">
                <a16:creationId xmlns:a16="http://schemas.microsoft.com/office/drawing/2014/main" xmlns="" id="{20345F0F-F9A9-ED48-8355-E55C3F8E461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4917" y="4093122"/>
            <a:ext cx="682064" cy="682064"/>
          </a:xfrm>
          <a:prstGeom prst="rect">
            <a:avLst/>
          </a:prstGeom>
        </p:spPr>
      </p:pic>
      <p:pic>
        <p:nvPicPr>
          <p:cNvPr id="13" name="Graphic 12" descr="Playbook">
            <a:extLst>
              <a:ext uri="{FF2B5EF4-FFF2-40B4-BE49-F238E27FC236}">
                <a16:creationId xmlns:a16="http://schemas.microsoft.com/office/drawing/2014/main" xmlns="" id="{1E82B02A-2ECE-F94F-9CFB-1DB7C2452AF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22567" y="1677501"/>
            <a:ext cx="753534" cy="753534"/>
          </a:xfrm>
          <a:prstGeom prst="rect">
            <a:avLst/>
          </a:prstGeom>
        </p:spPr>
      </p:pic>
      <p:sp>
        <p:nvSpPr>
          <p:cNvPr id="14" name="Title 3">
            <a:extLst>
              <a:ext uri="{FF2B5EF4-FFF2-40B4-BE49-F238E27FC236}">
                <a16:creationId xmlns:a16="http://schemas.microsoft.com/office/drawing/2014/main" xmlns="" id="{A9D7D06B-E88B-6241-8297-C59C69A19DAB}"/>
              </a:ext>
            </a:extLst>
          </p:cNvPr>
          <p:cNvSpPr txBox="1">
            <a:spLocks/>
          </p:cNvSpPr>
          <p:nvPr/>
        </p:nvSpPr>
        <p:spPr bwMode="auto">
          <a:xfrm>
            <a:off x="2711115" y="574325"/>
            <a:ext cx="11684612"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STEP-BY-STEP</a:t>
            </a:r>
          </a:p>
        </p:txBody>
      </p:sp>
    </p:spTree>
    <p:extLst>
      <p:ext uri="{BB962C8B-B14F-4D97-AF65-F5344CB8AC3E}">
        <p14:creationId xmlns:p14="http://schemas.microsoft.com/office/powerpoint/2010/main" val="3841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100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1084842"/>
            <a:ext cx="7999865" cy="223111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cap="all" dirty="0">
                <a:solidFill>
                  <a:srgbClr val="61D0C6"/>
                </a:solidFill>
                <a:latin typeface="Arial"/>
                <a:cs typeface="Arial"/>
              </a:rPr>
              <a:t>Lethbridge Asset Mapping Project (LAMP)</a:t>
            </a:r>
          </a:p>
          <a:p>
            <a:pPr algn="l"/>
            <a:r>
              <a:rPr lang="en-US" sz="2800" dirty="0">
                <a:solidFill>
                  <a:schemeClr val="bg1"/>
                </a:solidFill>
                <a:latin typeface="Arial"/>
                <a:cs typeface="Arial"/>
              </a:rPr>
              <a:t>Marty Thomsen, Community Social Development, City of Lethbridge </a:t>
            </a:r>
          </a:p>
          <a:p>
            <a:pPr algn="l"/>
            <a:endParaRPr lang="en-US" sz="2800" i="0" dirty="0">
              <a:solidFill>
                <a:schemeClr val="bg1"/>
              </a:solidFill>
              <a:latin typeface="Arial"/>
              <a:cs typeface="Arial"/>
            </a:endParaRPr>
          </a:p>
        </p:txBody>
      </p:sp>
      <p:sp>
        <p:nvSpPr>
          <p:cNvPr id="5" name="Title 3">
            <a:extLst>
              <a:ext uri="{FF2B5EF4-FFF2-40B4-BE49-F238E27FC236}">
                <a16:creationId xmlns:a16="http://schemas.microsoft.com/office/drawing/2014/main" xmlns="" id="{6C5EF9F8-0BDE-E545-88F3-12215ABE679D}"/>
              </a:ext>
            </a:extLst>
          </p:cNvPr>
          <p:cNvSpPr txBox="1">
            <a:spLocks/>
          </p:cNvSpPr>
          <p:nvPr/>
        </p:nvSpPr>
        <p:spPr bwMode="auto">
          <a:xfrm>
            <a:off x="621621" y="4762648"/>
            <a:ext cx="5193111" cy="346101"/>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2000" i="0" dirty="0">
                <a:solidFill>
                  <a:schemeClr val="bg1"/>
                </a:solidFill>
                <a:latin typeface="Arial"/>
                <a:cs typeface="Arial"/>
              </a:rPr>
              <a:t>October 23, 2018</a:t>
            </a:r>
          </a:p>
        </p:txBody>
      </p:sp>
      <p:pic>
        <p:nvPicPr>
          <p:cNvPr id="6" name="Google Shape;244;p40">
            <a:extLst>
              <a:ext uri="{FF2B5EF4-FFF2-40B4-BE49-F238E27FC236}">
                <a16:creationId xmlns:a16="http://schemas.microsoft.com/office/drawing/2014/main" xmlns="" id="{86A86B75-9564-5848-9F14-04359CECDCD2}"/>
              </a:ext>
            </a:extLst>
          </p:cNvPr>
          <p:cNvPicPr preferRelativeResize="0"/>
          <p:nvPr/>
        </p:nvPicPr>
        <p:blipFill rotWithShape="1">
          <a:blip r:embed="rId2">
            <a:alphaModFix/>
          </a:blip>
          <a:srcRect t="8481" b="6708"/>
          <a:stretch/>
        </p:blipFill>
        <p:spPr>
          <a:xfrm>
            <a:off x="9443534" y="1523304"/>
            <a:ext cx="2315549" cy="2541350"/>
          </a:xfrm>
          <a:prstGeom prst="rect">
            <a:avLst/>
          </a:prstGeom>
          <a:noFill/>
          <a:ln>
            <a:noFill/>
          </a:ln>
        </p:spPr>
      </p:pic>
    </p:spTree>
    <p:extLst>
      <p:ext uri="{BB962C8B-B14F-4D97-AF65-F5344CB8AC3E}">
        <p14:creationId xmlns:p14="http://schemas.microsoft.com/office/powerpoint/2010/main" val="74459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263;p42">
            <a:extLst>
              <a:ext uri="{FF2B5EF4-FFF2-40B4-BE49-F238E27FC236}">
                <a16:creationId xmlns:a16="http://schemas.microsoft.com/office/drawing/2014/main" xmlns="" id="{696322FE-CCD7-B843-B253-CA6C61FF489C}"/>
              </a:ext>
            </a:extLst>
          </p:cNvPr>
          <p:cNvCxnSpPr/>
          <p:nvPr/>
        </p:nvCxnSpPr>
        <p:spPr>
          <a:xfrm>
            <a:off x="1710506" y="2177868"/>
            <a:ext cx="0" cy="3288600"/>
          </a:xfrm>
          <a:prstGeom prst="straightConnector1">
            <a:avLst/>
          </a:prstGeom>
          <a:noFill/>
          <a:ln w="12700" cap="flat" cmpd="sng">
            <a:solidFill>
              <a:schemeClr val="lt1"/>
            </a:solidFill>
            <a:prstDash val="solid"/>
            <a:round/>
            <a:headEnd type="none" w="sm" len="sm"/>
            <a:tailEnd type="none" w="sm" len="sm"/>
          </a:ln>
        </p:spPr>
      </p:cxnSp>
      <p:pic>
        <p:nvPicPr>
          <p:cNvPr id="3" name="Google Shape;264;p42">
            <a:extLst>
              <a:ext uri="{FF2B5EF4-FFF2-40B4-BE49-F238E27FC236}">
                <a16:creationId xmlns:a16="http://schemas.microsoft.com/office/drawing/2014/main" xmlns="" id="{AA545BED-FBAB-3343-B189-1C0612D5F991}"/>
              </a:ext>
            </a:extLst>
          </p:cNvPr>
          <p:cNvPicPr preferRelativeResize="0"/>
          <p:nvPr/>
        </p:nvPicPr>
        <p:blipFill>
          <a:blip r:embed="rId2">
            <a:alphaModFix/>
          </a:blip>
          <a:stretch>
            <a:fillRect/>
          </a:stretch>
        </p:blipFill>
        <p:spPr>
          <a:xfrm>
            <a:off x="3774282" y="4479656"/>
            <a:ext cx="5314925" cy="1699700"/>
          </a:xfrm>
          <a:prstGeom prst="rect">
            <a:avLst/>
          </a:prstGeom>
          <a:noFill/>
          <a:ln>
            <a:noFill/>
          </a:ln>
        </p:spPr>
      </p:pic>
      <p:sp>
        <p:nvSpPr>
          <p:cNvPr id="4" name="Google Shape;262;p42">
            <a:extLst>
              <a:ext uri="{FF2B5EF4-FFF2-40B4-BE49-F238E27FC236}">
                <a16:creationId xmlns:a16="http://schemas.microsoft.com/office/drawing/2014/main" xmlns="" id="{B9DE3769-59BD-7F43-A7B7-BC7C4886AA16}"/>
              </a:ext>
            </a:extLst>
          </p:cNvPr>
          <p:cNvSpPr/>
          <p:nvPr/>
        </p:nvSpPr>
        <p:spPr>
          <a:xfrm>
            <a:off x="700002" y="2177868"/>
            <a:ext cx="11217300" cy="4399800"/>
          </a:xfrm>
          <a:prstGeom prst="rect">
            <a:avLst/>
          </a:prstGeom>
          <a:noFill/>
          <a:ln>
            <a:noFill/>
          </a:ln>
        </p:spPr>
        <p:txBody>
          <a:bodyPr spcFirstLastPara="1" wrap="square" lIns="91425" tIns="45700" rIns="91425" bIns="45700" anchor="t" anchorCtr="0">
            <a:noAutofit/>
          </a:bodyPr>
          <a:lstStyle/>
          <a:p>
            <a:pPr marL="0" lvl="0" indent="0" algn="ctr" rtl="0">
              <a:lnSpc>
                <a:spcPct val="106000"/>
              </a:lnSpc>
              <a:spcBef>
                <a:spcPts val="0"/>
              </a:spcBef>
              <a:spcAft>
                <a:spcPts val="0"/>
              </a:spcAft>
              <a:buNone/>
            </a:pPr>
            <a:r>
              <a:rPr lang="en-US" sz="4800" dirty="0">
                <a:solidFill>
                  <a:srgbClr val="FFFFFF"/>
                </a:solidFill>
                <a:latin typeface="Arial" panose="020B0604020202020204" pitchFamily="34" charset="0"/>
                <a:ea typeface="Trebuchet MS"/>
                <a:cs typeface="Arial" panose="020B0604020202020204" pitchFamily="34" charset="0"/>
                <a:sym typeface="Trebuchet MS"/>
              </a:rPr>
              <a:t>We all hold an oar to </a:t>
            </a:r>
            <a:endParaRPr sz="4800" dirty="0">
              <a:solidFill>
                <a:srgbClr val="FFFFFF"/>
              </a:solidFill>
              <a:latin typeface="Arial" panose="020B0604020202020204" pitchFamily="34" charset="0"/>
              <a:ea typeface="Trebuchet MS"/>
              <a:cs typeface="Arial" panose="020B0604020202020204" pitchFamily="34" charset="0"/>
              <a:sym typeface="Trebuchet MS"/>
            </a:endParaRPr>
          </a:p>
          <a:p>
            <a:pPr marL="0" lvl="0" indent="0" algn="ctr" rtl="0">
              <a:lnSpc>
                <a:spcPct val="106000"/>
              </a:lnSpc>
              <a:spcBef>
                <a:spcPts val="0"/>
              </a:spcBef>
              <a:spcAft>
                <a:spcPts val="0"/>
              </a:spcAft>
              <a:buClr>
                <a:schemeClr val="dk1"/>
              </a:buClr>
              <a:buSzPts val="1100"/>
              <a:buFont typeface="Arial"/>
              <a:buNone/>
            </a:pPr>
            <a:r>
              <a:rPr lang="en-US" sz="4800" dirty="0">
                <a:solidFill>
                  <a:srgbClr val="FFFFFF"/>
                </a:solidFill>
                <a:latin typeface="Arial" panose="020B0604020202020204" pitchFamily="34" charset="0"/>
                <a:ea typeface="Trebuchet MS"/>
                <a:cs typeface="Arial" panose="020B0604020202020204" pitchFamily="34" charset="0"/>
                <a:sym typeface="Trebuchet MS"/>
              </a:rPr>
              <a:t>the dragon boat.</a:t>
            </a:r>
            <a:endParaRPr sz="4800" dirty="0">
              <a:solidFill>
                <a:srgbClr val="FFFFFF"/>
              </a:solidFill>
              <a:latin typeface="Arial" panose="020B0604020202020204" pitchFamily="34" charset="0"/>
              <a:ea typeface="Trebuchet MS"/>
              <a:cs typeface="Arial" panose="020B0604020202020204" pitchFamily="34" charset="0"/>
              <a:sym typeface="Trebuchet MS"/>
            </a:endParaRPr>
          </a:p>
        </p:txBody>
      </p:sp>
    </p:spTree>
    <p:extLst>
      <p:ext uri="{BB962C8B-B14F-4D97-AF65-F5344CB8AC3E}">
        <p14:creationId xmlns:p14="http://schemas.microsoft.com/office/powerpoint/2010/main" val="23490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495122" y="529637"/>
            <a:ext cx="11684612"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latin typeface="Arial"/>
                <a:cs typeface="Arial"/>
              </a:rPr>
              <a:t>Lethbridge context</a:t>
            </a:r>
            <a:endParaRPr lang="en-US" b="1" i="0" cap="all" dirty="0">
              <a:solidFill>
                <a:schemeClr val="accent1">
                  <a:lumMod val="50000"/>
                </a:schemeClr>
              </a:solidFill>
              <a:latin typeface="Arial"/>
              <a:cs typeface="Arial"/>
            </a:endParaRPr>
          </a:p>
        </p:txBody>
      </p:sp>
      <p:sp>
        <p:nvSpPr>
          <p:cNvPr id="8" name="Slide Number Placeholder 5">
            <a:extLst>
              <a:ext uri="{FF2B5EF4-FFF2-40B4-BE49-F238E27FC236}">
                <a16:creationId xmlns:a16="http://schemas.microsoft.com/office/drawing/2014/main" xmlns="" id="{05720436-3C3B-DA45-873A-61E26288DF4B}"/>
              </a:ext>
            </a:extLst>
          </p:cNvPr>
          <p:cNvSpPr txBox="1">
            <a:spLocks/>
          </p:cNvSpPr>
          <p:nvPr/>
        </p:nvSpPr>
        <p:spPr>
          <a:xfrm>
            <a:off x="0" y="350378"/>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5D4C8728-0904-C241-9137-05D02BBB1CCF}"/>
              </a:ext>
            </a:extLst>
          </p:cNvPr>
          <p:cNvGrpSpPr/>
          <p:nvPr/>
        </p:nvGrpSpPr>
        <p:grpSpPr>
          <a:xfrm>
            <a:off x="5800802" y="1850599"/>
            <a:ext cx="6391198" cy="4560919"/>
            <a:chOff x="4269651" y="1569279"/>
            <a:chExt cx="4269438" cy="4041843"/>
          </a:xfrm>
        </p:grpSpPr>
        <p:sp>
          <p:nvSpPr>
            <p:cNvPr id="9" name="Rectangle 8">
              <a:extLst>
                <a:ext uri="{FF2B5EF4-FFF2-40B4-BE49-F238E27FC236}">
                  <a16:creationId xmlns:a16="http://schemas.microsoft.com/office/drawing/2014/main" xmlns="" id="{0CD12F81-8F5F-EC4C-A2B2-0A57A946C498}"/>
                </a:ext>
              </a:extLst>
            </p:cNvPr>
            <p:cNvSpPr/>
            <p:nvPr/>
          </p:nvSpPr>
          <p:spPr>
            <a:xfrm>
              <a:off x="4572000" y="1569279"/>
              <a:ext cx="3967089" cy="4041843"/>
            </a:xfrm>
            <a:prstGeom prst="rect">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1BB708E-F906-5644-B112-3AF42FA75347}"/>
                </a:ext>
              </a:extLst>
            </p:cNvPr>
            <p:cNvGrpSpPr/>
            <p:nvPr/>
          </p:nvGrpSpPr>
          <p:grpSpPr>
            <a:xfrm flipH="1">
              <a:off x="4269651" y="4435811"/>
              <a:ext cx="537827" cy="812835"/>
              <a:chOff x="4438487" y="1489746"/>
              <a:chExt cx="537827" cy="812835"/>
            </a:xfrm>
          </p:grpSpPr>
          <p:sp>
            <p:nvSpPr>
              <p:cNvPr id="11" name="Isosceles Triangle 25">
                <a:extLst>
                  <a:ext uri="{FF2B5EF4-FFF2-40B4-BE49-F238E27FC236}">
                    <a16:creationId xmlns:a16="http://schemas.microsoft.com/office/drawing/2014/main" xmlns="" id="{1E560D0D-E332-7E4F-8ED5-09A9266ED805}"/>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26">
                <a:extLst>
                  <a:ext uri="{FF2B5EF4-FFF2-40B4-BE49-F238E27FC236}">
                    <a16:creationId xmlns:a16="http://schemas.microsoft.com/office/drawing/2014/main" xmlns="" id="{28F47FE1-1AC8-9D44-B6D4-D73A90C81719}"/>
                  </a:ext>
                </a:extLst>
              </p:cNvPr>
              <p:cNvSpPr/>
              <p:nvPr/>
            </p:nvSpPr>
            <p:spPr>
              <a:xfrm rot="5298448">
                <a:off x="4283396" y="1706236"/>
                <a:ext cx="666139" cy="355957"/>
              </a:xfrm>
              <a:prstGeom prst="triangle">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Rectangle 12">
            <a:extLst>
              <a:ext uri="{FF2B5EF4-FFF2-40B4-BE49-F238E27FC236}">
                <a16:creationId xmlns:a16="http://schemas.microsoft.com/office/drawing/2014/main" xmlns="" id="{B34F6FF2-E80C-FF4E-A758-4E3DA9A15A1B}"/>
              </a:ext>
            </a:extLst>
          </p:cNvPr>
          <p:cNvSpPr/>
          <p:nvPr/>
        </p:nvSpPr>
        <p:spPr>
          <a:xfrm>
            <a:off x="6339482" y="2899720"/>
            <a:ext cx="5840252" cy="2308324"/>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Strategic response needed to tie diverse sectors into coordinated approach</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Better leveraging &amp; coordination of resources for those in need </a:t>
            </a:r>
          </a:p>
        </p:txBody>
      </p:sp>
      <p:grpSp>
        <p:nvGrpSpPr>
          <p:cNvPr id="14" name="Group 13">
            <a:extLst>
              <a:ext uri="{FF2B5EF4-FFF2-40B4-BE49-F238E27FC236}">
                <a16:creationId xmlns:a16="http://schemas.microsoft.com/office/drawing/2014/main" xmlns="" id="{5B1177E8-AA50-CB41-9468-D7A983655110}"/>
              </a:ext>
            </a:extLst>
          </p:cNvPr>
          <p:cNvGrpSpPr/>
          <p:nvPr/>
        </p:nvGrpSpPr>
        <p:grpSpPr>
          <a:xfrm>
            <a:off x="1" y="1837347"/>
            <a:ext cx="6373677" cy="4560920"/>
            <a:chOff x="-1531151" y="1050203"/>
            <a:chExt cx="6373677" cy="4560920"/>
          </a:xfrm>
        </p:grpSpPr>
        <p:sp>
          <p:nvSpPr>
            <p:cNvPr id="15" name="Rectangle 14">
              <a:extLst>
                <a:ext uri="{FF2B5EF4-FFF2-40B4-BE49-F238E27FC236}">
                  <a16:creationId xmlns:a16="http://schemas.microsoft.com/office/drawing/2014/main" xmlns="" id="{22C33E04-1282-8C4F-AAFC-A62EBAB84327}"/>
                </a:ext>
              </a:extLst>
            </p:cNvPr>
            <p:cNvSpPr/>
            <p:nvPr/>
          </p:nvSpPr>
          <p:spPr>
            <a:xfrm>
              <a:off x="-1531151" y="1050203"/>
              <a:ext cx="5972934" cy="4560920"/>
            </a:xfrm>
            <a:prstGeom prst="rect">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6" name="Group 15">
              <a:extLst>
                <a:ext uri="{FF2B5EF4-FFF2-40B4-BE49-F238E27FC236}">
                  <a16:creationId xmlns:a16="http://schemas.microsoft.com/office/drawing/2014/main" xmlns="" id="{E9F2EEC9-630D-1543-A5E7-C100E16AB582}"/>
                </a:ext>
              </a:extLst>
            </p:cNvPr>
            <p:cNvGrpSpPr/>
            <p:nvPr/>
          </p:nvGrpSpPr>
          <p:grpSpPr>
            <a:xfrm>
              <a:off x="4304699" y="1761702"/>
              <a:ext cx="537827" cy="812835"/>
              <a:chOff x="4438487" y="1489746"/>
              <a:chExt cx="537827" cy="812835"/>
            </a:xfrm>
          </p:grpSpPr>
          <p:sp>
            <p:nvSpPr>
              <p:cNvPr id="17" name="Isosceles Triangle 31">
                <a:extLst>
                  <a:ext uri="{FF2B5EF4-FFF2-40B4-BE49-F238E27FC236}">
                    <a16:creationId xmlns:a16="http://schemas.microsoft.com/office/drawing/2014/main" xmlns="" id="{49B3BCCC-C828-B34A-8B35-C0B30FA0506E}"/>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Isosceles Triangle 32">
                <a:extLst>
                  <a:ext uri="{FF2B5EF4-FFF2-40B4-BE49-F238E27FC236}">
                    <a16:creationId xmlns:a16="http://schemas.microsoft.com/office/drawing/2014/main" xmlns="" id="{263041A5-347F-404B-8E95-4DB6E0B4841C}"/>
                  </a:ext>
                </a:extLst>
              </p:cNvPr>
              <p:cNvSpPr/>
              <p:nvPr/>
            </p:nvSpPr>
            <p:spPr>
              <a:xfrm rot="5298448">
                <a:off x="4283396" y="1706236"/>
                <a:ext cx="666139" cy="355957"/>
              </a:xfrm>
              <a:prstGeom prst="triangle">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
        <p:nvSpPr>
          <p:cNvPr id="19" name="Rectangle 18">
            <a:extLst>
              <a:ext uri="{FF2B5EF4-FFF2-40B4-BE49-F238E27FC236}">
                <a16:creationId xmlns:a16="http://schemas.microsoft.com/office/drawing/2014/main" xmlns="" id="{40EF3387-A527-C246-85F6-0A7164B89E06}"/>
              </a:ext>
            </a:extLst>
          </p:cNvPr>
          <p:cNvSpPr/>
          <p:nvPr/>
        </p:nvSpPr>
        <p:spPr>
          <a:xfrm>
            <a:off x="213645" y="2901002"/>
            <a:ext cx="5611198" cy="2308324"/>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Growing community with new/changing pressure points </a:t>
            </a:r>
          </a:p>
          <a:p>
            <a:pPr algn="ctr"/>
            <a:endParaRPr lang="en-US" sz="240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Coordination of assets remains a challenge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9944C7-2827-284F-8A86-CA794827585A}"/>
              </a:ext>
            </a:extLst>
          </p:cNvPr>
          <p:cNvSpPr/>
          <p:nvPr/>
        </p:nvSpPr>
        <p:spPr>
          <a:xfrm>
            <a:off x="250431" y="710661"/>
            <a:ext cx="6888922" cy="6309420"/>
          </a:xfrm>
          <a:prstGeom prst="rect">
            <a:avLst/>
          </a:prstGeom>
        </p:spPr>
        <p:txBody>
          <a:bodyPr wrap="square">
            <a:spAutoFit/>
          </a:bodyPr>
          <a:lstStyle/>
          <a:p>
            <a:r>
              <a:rPr lang="en-CA" sz="4400" b="1" dirty="0">
                <a:solidFill>
                  <a:schemeClr val="bg1"/>
                </a:solidFill>
                <a:latin typeface="Arial" panose="020B0604020202020204" pitchFamily="34" charset="0"/>
                <a:cs typeface="Arial" panose="020B0604020202020204" pitchFamily="34" charset="0"/>
              </a:rPr>
              <a:t>OUR APPROACH</a:t>
            </a:r>
          </a:p>
          <a:p>
            <a:pPr algn="ctr"/>
            <a:endParaRPr lang="en-CA" sz="2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CA" sz="2400" dirty="0">
                <a:solidFill>
                  <a:schemeClr val="bg1"/>
                </a:solidFill>
                <a:latin typeface="Arial" panose="020B0604020202020204" pitchFamily="34" charset="0"/>
                <a:cs typeface="Arial" panose="020B0604020202020204" pitchFamily="34" charset="0"/>
              </a:rPr>
              <a:t>Analysis of a newly developed </a:t>
            </a:r>
            <a:r>
              <a:rPr lang="en-CA" sz="2400" b="1" dirty="0">
                <a:solidFill>
                  <a:schemeClr val="bg1"/>
                </a:solidFill>
                <a:latin typeface="Arial" panose="020B0604020202020204" pitchFamily="34" charset="0"/>
                <a:cs typeface="Arial" panose="020B0604020202020204" pitchFamily="34" charset="0"/>
              </a:rPr>
              <a:t>asset map </a:t>
            </a:r>
            <a:r>
              <a:rPr lang="en-CA" sz="2400" dirty="0">
                <a:solidFill>
                  <a:schemeClr val="bg1"/>
                </a:solidFill>
                <a:latin typeface="Arial" panose="020B0604020202020204" pitchFamily="34" charset="0"/>
                <a:cs typeface="Arial" panose="020B0604020202020204" pitchFamily="34" charset="0"/>
              </a:rPr>
              <a:t>and related database (</a:t>
            </a:r>
            <a:r>
              <a:rPr lang="en-CA" sz="2400" dirty="0" err="1">
                <a:solidFill>
                  <a:schemeClr val="bg1"/>
                </a:solidFill>
                <a:latin typeface="Arial" panose="020B0604020202020204" pitchFamily="34" charset="0"/>
                <a:cs typeface="Arial" panose="020B0604020202020204" pitchFamily="34" charset="0"/>
              </a:rPr>
              <a:t>HelpSeeker</a:t>
            </a:r>
            <a:r>
              <a:rPr lang="en-CA" sz="2400" dirty="0">
                <a:solidFill>
                  <a:schemeClr val="bg1"/>
                </a:solidFill>
                <a:latin typeface="Arial" panose="020B0604020202020204" pitchFamily="34" charset="0"/>
                <a:cs typeface="Arial" panose="020B0604020202020204" pitchFamily="34" charset="0"/>
              </a:rPr>
              <a:t>) </a:t>
            </a:r>
          </a:p>
          <a:p>
            <a:pPr marL="342900" indent="-342900">
              <a:buFont typeface="+mj-lt"/>
              <a:buAutoNum type="arabicPeriod"/>
            </a:pPr>
            <a:endParaRPr lang="en-CA" sz="2400" dirty="0">
              <a:solidFill>
                <a:schemeClr val="bg1"/>
              </a:solidFill>
              <a:latin typeface="Arial" panose="020B0604020202020204" pitchFamily="34" charset="0"/>
              <a:cs typeface="Arial" panose="020B0604020202020204" pitchFamily="34" charset="0"/>
            </a:endParaRPr>
          </a:p>
          <a:p>
            <a:r>
              <a:rPr lang="en-CA" sz="2400" dirty="0">
                <a:solidFill>
                  <a:schemeClr val="bg1"/>
                </a:solidFill>
                <a:latin typeface="Arial" panose="020B0604020202020204" pitchFamily="34" charset="0"/>
                <a:cs typeface="Arial" panose="020B0604020202020204" pitchFamily="34" charset="0"/>
              </a:rPr>
              <a:t>2. </a:t>
            </a:r>
            <a:r>
              <a:rPr lang="en-CA" sz="2400" b="1" dirty="0">
                <a:solidFill>
                  <a:schemeClr val="bg1"/>
                </a:solidFill>
                <a:latin typeface="Arial" panose="020B0604020202020204" pitchFamily="34" charset="0"/>
                <a:cs typeface="Arial" panose="020B0604020202020204" pitchFamily="34" charset="0"/>
              </a:rPr>
              <a:t>Social network analysis </a:t>
            </a:r>
            <a:r>
              <a:rPr lang="en-CA" sz="2400" dirty="0">
                <a:solidFill>
                  <a:schemeClr val="bg1"/>
                </a:solidFill>
                <a:latin typeface="Arial" panose="020B0604020202020204" pitchFamily="34" charset="0"/>
                <a:cs typeface="Arial" panose="020B0604020202020204" pitchFamily="34" charset="0"/>
              </a:rPr>
              <a:t>of organizations providing social supports and services in Lethbridge (Network Survey)</a:t>
            </a:r>
          </a:p>
          <a:p>
            <a:endParaRPr lang="en-CA" sz="2400" dirty="0">
              <a:solidFill>
                <a:schemeClr val="bg1"/>
              </a:solidFill>
              <a:latin typeface="Arial" panose="020B0604020202020204" pitchFamily="34" charset="0"/>
              <a:cs typeface="Arial" panose="020B0604020202020204" pitchFamily="34" charset="0"/>
            </a:endParaRPr>
          </a:p>
          <a:p>
            <a:r>
              <a:rPr lang="en-CA" sz="2400" dirty="0">
                <a:solidFill>
                  <a:schemeClr val="bg1"/>
                </a:solidFill>
                <a:latin typeface="Arial" panose="020B0604020202020204" pitchFamily="34" charset="0"/>
                <a:cs typeface="Arial" panose="020B0604020202020204" pitchFamily="34" charset="0"/>
              </a:rPr>
              <a:t>3. Extensive, cross-sectoral </a:t>
            </a:r>
            <a:r>
              <a:rPr lang="en-CA" sz="2400" b="1" dirty="0">
                <a:solidFill>
                  <a:schemeClr val="bg1"/>
                </a:solidFill>
                <a:latin typeface="Arial" panose="020B0604020202020204" pitchFamily="34" charset="0"/>
                <a:cs typeface="Arial" panose="020B0604020202020204" pitchFamily="34" charset="0"/>
              </a:rPr>
              <a:t>engagement</a:t>
            </a:r>
            <a:r>
              <a:rPr lang="en-CA" sz="2400" dirty="0">
                <a:solidFill>
                  <a:schemeClr val="bg1"/>
                </a:solidFill>
                <a:latin typeface="Arial" panose="020B0604020202020204" pitchFamily="34" charset="0"/>
                <a:cs typeface="Arial" panose="020B0604020202020204" pitchFamily="34" charset="0"/>
              </a:rPr>
              <a:t> &amp; consultation (business, public, non-profit, government, lived exp.)</a:t>
            </a:r>
          </a:p>
          <a:p>
            <a:pPr marL="342900" indent="-342900">
              <a:buFont typeface="+mj-lt"/>
              <a:buAutoNum type="arabicPeriod"/>
            </a:pPr>
            <a:endParaRPr lang="en-CA" sz="2400" dirty="0">
              <a:solidFill>
                <a:schemeClr val="bg1"/>
              </a:solidFill>
              <a:latin typeface="Arial" panose="020B0604020202020204" pitchFamily="34" charset="0"/>
              <a:cs typeface="Arial" panose="020B0604020202020204" pitchFamily="34" charset="0"/>
            </a:endParaRPr>
          </a:p>
          <a:p>
            <a:r>
              <a:rPr lang="en-CA" sz="2400" dirty="0">
                <a:solidFill>
                  <a:schemeClr val="bg1"/>
                </a:solidFill>
                <a:latin typeface="Arial" panose="020B0604020202020204" pitchFamily="34" charset="0"/>
                <a:cs typeface="Arial" panose="020B0604020202020204" pitchFamily="34" charset="0"/>
              </a:rPr>
              <a:t>4. </a:t>
            </a:r>
            <a:r>
              <a:rPr lang="en-CA" sz="2400" b="1" dirty="0">
                <a:solidFill>
                  <a:schemeClr val="bg1"/>
                </a:solidFill>
                <a:latin typeface="Arial" panose="020B0604020202020204" pitchFamily="34" charset="0"/>
                <a:cs typeface="Arial" panose="020B0604020202020204" pitchFamily="34" charset="0"/>
              </a:rPr>
              <a:t>Research &amp; best practice analysis </a:t>
            </a:r>
            <a:r>
              <a:rPr lang="en-CA" sz="2400" dirty="0">
                <a:solidFill>
                  <a:schemeClr val="bg1"/>
                </a:solidFill>
                <a:latin typeface="Arial" panose="020B0604020202020204" pitchFamily="34" charset="0"/>
                <a:cs typeface="Arial" panose="020B0604020202020204" pitchFamily="34" charset="0"/>
              </a:rPr>
              <a:t>(local/national/international - academic/grey)</a:t>
            </a:r>
          </a:p>
          <a:p>
            <a:pPr algn="ctr"/>
            <a:endParaRPr lang="en-CA"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74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04E8690-E658-004F-A80B-B0FC7C68C706}"/>
              </a:ext>
            </a:extLst>
          </p:cNvPr>
          <p:cNvPicPr>
            <a:picLocks noChangeAspect="1"/>
          </p:cNvPicPr>
          <p:nvPr/>
        </p:nvPicPr>
        <p:blipFill rotWithShape="1">
          <a:blip r:embed="rId2"/>
          <a:srcRect l="27750" t="12445" r="29500" b="4889"/>
          <a:stretch/>
        </p:blipFill>
        <p:spPr>
          <a:xfrm>
            <a:off x="6703556" y="888162"/>
            <a:ext cx="5488444" cy="5969838"/>
          </a:xfrm>
          <a:prstGeom prst="rect">
            <a:avLst/>
          </a:prstGeom>
        </p:spPr>
      </p:pic>
      <p:sp>
        <p:nvSpPr>
          <p:cNvPr id="5" name="Rectangle 4">
            <a:extLst>
              <a:ext uri="{FF2B5EF4-FFF2-40B4-BE49-F238E27FC236}">
                <a16:creationId xmlns:a16="http://schemas.microsoft.com/office/drawing/2014/main" xmlns="" id="{61964064-75FC-274B-A229-7E4959D36B9A}"/>
              </a:ext>
            </a:extLst>
          </p:cNvPr>
          <p:cNvSpPr/>
          <p:nvPr/>
        </p:nvSpPr>
        <p:spPr>
          <a:xfrm>
            <a:off x="685405" y="888162"/>
            <a:ext cx="8895309" cy="4708981"/>
          </a:xfrm>
          <a:prstGeom prst="rect">
            <a:avLst/>
          </a:prstGeom>
        </p:spPr>
        <p:txBody>
          <a:bodyPr wrap="square">
            <a:spAutoFit/>
          </a:bodyPr>
          <a:lstStyle/>
          <a:p>
            <a:r>
              <a:rPr lang="en-CA" sz="4400" b="1" dirty="0">
                <a:solidFill>
                  <a:srgbClr val="2A3D4D"/>
                </a:solidFill>
                <a:latin typeface="Arial" panose="020B0604020202020204" pitchFamily="34" charset="0"/>
                <a:cs typeface="Arial" panose="020B0604020202020204" pitchFamily="34" charset="0"/>
              </a:rPr>
              <a:t>MAPPING OUR SYSTEM</a:t>
            </a:r>
          </a:p>
          <a:p>
            <a:endParaRPr lang="en-CA" sz="3200" dirty="0">
              <a:solidFill>
                <a:schemeClr val="tx1">
                  <a:lumMod val="75000"/>
                  <a:lumOff val="25000"/>
                </a:schemeClr>
              </a:solidFill>
              <a:latin typeface="Arial" panose="020B0604020202020204" pitchFamily="34" charset="0"/>
              <a:cs typeface="Arial" panose="020B0604020202020204" pitchFamily="34" charset="0"/>
            </a:endParaRPr>
          </a:p>
          <a:p>
            <a:r>
              <a:rPr lang="en-CA" sz="3200" dirty="0">
                <a:solidFill>
                  <a:schemeClr val="tx1">
                    <a:lumMod val="75000"/>
                    <a:lumOff val="25000"/>
                  </a:schemeClr>
                </a:solidFill>
                <a:latin typeface="Arial" panose="020B0604020202020204" pitchFamily="34" charset="0"/>
                <a:cs typeface="Arial" panose="020B0604020202020204" pitchFamily="34" charset="0"/>
              </a:rPr>
              <a:t>Estimate 1,000 services in </a:t>
            </a:r>
          </a:p>
          <a:p>
            <a:r>
              <a:rPr lang="en-CA" sz="3200" dirty="0">
                <a:solidFill>
                  <a:schemeClr val="tx1">
                    <a:lumMod val="75000"/>
                    <a:lumOff val="25000"/>
                  </a:schemeClr>
                </a:solidFill>
                <a:latin typeface="Arial" panose="020B0604020202020204" pitchFamily="34" charset="0"/>
                <a:cs typeface="Arial" panose="020B0604020202020204" pitchFamily="34" charset="0"/>
              </a:rPr>
              <a:t>community of 100,000</a:t>
            </a:r>
          </a:p>
          <a:p>
            <a:endParaRPr lang="en-CA" sz="3200" dirty="0">
              <a:solidFill>
                <a:schemeClr val="tx1">
                  <a:lumMod val="75000"/>
                  <a:lumOff val="25000"/>
                </a:schemeClr>
              </a:solidFill>
              <a:latin typeface="Arial" panose="020B0604020202020204" pitchFamily="34" charset="0"/>
              <a:cs typeface="Arial" panose="020B0604020202020204" pitchFamily="34" charset="0"/>
            </a:endParaRPr>
          </a:p>
          <a:p>
            <a:r>
              <a:rPr lang="en-CA" sz="3200" dirty="0">
                <a:solidFill>
                  <a:schemeClr val="tx1">
                    <a:lumMod val="75000"/>
                    <a:lumOff val="25000"/>
                  </a:schemeClr>
                </a:solidFill>
                <a:latin typeface="Arial" panose="020B0604020202020204" pitchFamily="34" charset="0"/>
                <a:cs typeface="Arial" panose="020B0604020202020204" pitchFamily="34" charset="0"/>
              </a:rPr>
              <a:t>We have 250 mapped out w/ </a:t>
            </a:r>
          </a:p>
          <a:p>
            <a:r>
              <a:rPr lang="en-CA" sz="3200" dirty="0">
                <a:solidFill>
                  <a:schemeClr val="tx1">
                    <a:lumMod val="75000"/>
                    <a:lumOff val="25000"/>
                  </a:schemeClr>
                </a:solidFill>
                <a:latin typeface="Arial" panose="020B0604020202020204" pitchFamily="34" charset="0"/>
                <a:cs typeface="Arial" panose="020B0604020202020204" pitchFamily="34" charset="0"/>
              </a:rPr>
              <a:t>data coming in</a:t>
            </a:r>
          </a:p>
          <a:p>
            <a:endParaRPr lang="en-CA" sz="3200" dirty="0">
              <a:solidFill>
                <a:schemeClr val="tx1">
                  <a:lumMod val="75000"/>
                  <a:lumOff val="25000"/>
                </a:schemeClr>
              </a:solidFill>
              <a:latin typeface="Arial" panose="020B0604020202020204" pitchFamily="34" charset="0"/>
              <a:cs typeface="Arial" panose="020B0604020202020204" pitchFamily="34" charset="0"/>
            </a:endParaRPr>
          </a:p>
          <a:p>
            <a:r>
              <a:rPr lang="en-CA" sz="3200" dirty="0">
                <a:solidFill>
                  <a:schemeClr val="tx1">
                    <a:lumMod val="75000"/>
                    <a:lumOff val="25000"/>
                  </a:schemeClr>
                </a:solidFill>
                <a:latin typeface="Arial" panose="020B0604020202020204" pitchFamily="34" charset="0"/>
                <a:cs typeface="Arial" panose="020B0604020202020204" pitchFamily="34" charset="0"/>
              </a:rPr>
              <a:t>Significant engagement to date</a:t>
            </a:r>
          </a:p>
        </p:txBody>
      </p:sp>
    </p:spTree>
    <p:extLst>
      <p:ext uri="{BB962C8B-B14F-4D97-AF65-F5344CB8AC3E}">
        <p14:creationId xmlns:p14="http://schemas.microsoft.com/office/powerpoint/2010/main" val="380627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3B642D5-7996-404E-AC53-FD98F5472B94}"/>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xmlns="" id="{BF518A26-6974-2C4F-9415-7AC91D12D025}"/>
              </a:ext>
            </a:extLst>
          </p:cNvPr>
          <p:cNvSpPr txBox="1">
            <a:spLocks/>
          </p:cNvSpPr>
          <p:nvPr/>
        </p:nvSpPr>
        <p:spPr bwMode="auto">
          <a:xfrm>
            <a:off x="457200" y="465307"/>
            <a:ext cx="10093569" cy="72780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4800" b="1" i="0" cap="all" dirty="0">
                <a:solidFill>
                  <a:srgbClr val="A9266F"/>
                </a:solidFill>
                <a:latin typeface="Arial"/>
                <a:cs typeface="Arial"/>
              </a:rPr>
              <a:t>AT A GLANCE</a:t>
            </a:r>
          </a:p>
        </p:txBody>
      </p:sp>
    </p:spTree>
    <p:extLst>
      <p:ext uri="{BB962C8B-B14F-4D97-AF65-F5344CB8AC3E}">
        <p14:creationId xmlns:p14="http://schemas.microsoft.com/office/powerpoint/2010/main" val="63750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CD07697-E8DB-4503-B42F-EEFC5EA4AB6C}"/>
              </a:ext>
            </a:extLst>
          </p:cNvPr>
          <p:cNvPicPr>
            <a:picLocks noChangeAspect="1"/>
          </p:cNvPicPr>
          <p:nvPr/>
        </p:nvPicPr>
        <p:blipFill rotWithShape="1">
          <a:blip r:embed="rId2"/>
          <a:srcRect t="3161" r="8144" b="3918"/>
          <a:stretch/>
        </p:blipFill>
        <p:spPr>
          <a:xfrm>
            <a:off x="-409904" y="1923392"/>
            <a:ext cx="6330881" cy="3602421"/>
          </a:xfrm>
          <a:prstGeom prst="rect">
            <a:avLst/>
          </a:prstGeom>
        </p:spPr>
      </p:pic>
      <p:pic>
        <p:nvPicPr>
          <p:cNvPr id="5" name="Picture 4">
            <a:extLst>
              <a:ext uri="{FF2B5EF4-FFF2-40B4-BE49-F238E27FC236}">
                <a16:creationId xmlns:a16="http://schemas.microsoft.com/office/drawing/2014/main" xmlns="" id="{8FC753B9-7B0D-724F-942D-CD1A414F86E1}"/>
              </a:ext>
            </a:extLst>
          </p:cNvPr>
          <p:cNvPicPr>
            <a:picLocks noChangeAspect="1"/>
          </p:cNvPicPr>
          <p:nvPr/>
        </p:nvPicPr>
        <p:blipFill rotWithShape="1">
          <a:blip r:embed="rId3"/>
          <a:srcRect t="6735" r="10386" b="3917"/>
          <a:stretch/>
        </p:blipFill>
        <p:spPr>
          <a:xfrm>
            <a:off x="6146837" y="1862848"/>
            <a:ext cx="6531347" cy="3662965"/>
          </a:xfrm>
          <a:prstGeom prst="rect">
            <a:avLst/>
          </a:prstGeom>
        </p:spPr>
      </p:pic>
      <p:sp>
        <p:nvSpPr>
          <p:cNvPr id="6" name="TextBox 5">
            <a:extLst>
              <a:ext uri="{FF2B5EF4-FFF2-40B4-BE49-F238E27FC236}">
                <a16:creationId xmlns:a16="http://schemas.microsoft.com/office/drawing/2014/main" xmlns="" id="{D5215A29-A767-5249-A439-8CD487C10A35}"/>
              </a:ext>
            </a:extLst>
          </p:cNvPr>
          <p:cNvSpPr txBox="1"/>
          <p:nvPr/>
        </p:nvSpPr>
        <p:spPr>
          <a:xfrm>
            <a:off x="-71166" y="157655"/>
            <a:ext cx="10476408" cy="1446550"/>
          </a:xfrm>
          <a:prstGeom prst="rect">
            <a:avLst/>
          </a:prstGeom>
          <a:noFill/>
        </p:spPr>
        <p:txBody>
          <a:bodyPr wrap="square" rtlCol="0">
            <a:spAutoFit/>
          </a:bodyPr>
          <a:lstStyle/>
          <a:p>
            <a:r>
              <a:rPr lang="en-US" sz="4400" b="1" dirty="0">
                <a:solidFill>
                  <a:srgbClr val="61D0C6"/>
                </a:solidFill>
                <a:latin typeface="Arial" panose="020B0604020202020204" pitchFamily="34" charset="0"/>
                <a:cs typeface="Arial" panose="020B0604020202020204" pitchFamily="34" charset="0"/>
              </a:rPr>
              <a:t>A LIVE PUBLICALLY AVAILABLE MAP OF COMMUNITY RESOURCES </a:t>
            </a:r>
          </a:p>
        </p:txBody>
      </p:sp>
    </p:spTree>
    <p:extLst>
      <p:ext uri="{BB962C8B-B14F-4D97-AF65-F5344CB8AC3E}">
        <p14:creationId xmlns:p14="http://schemas.microsoft.com/office/powerpoint/2010/main" val="340330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99C270-0B4F-264B-B1DE-E47543AB1FD0}"/>
              </a:ext>
            </a:extLst>
          </p:cNvPr>
          <p:cNvPicPr>
            <a:picLocks noChangeAspect="1"/>
          </p:cNvPicPr>
          <p:nvPr/>
        </p:nvPicPr>
        <p:blipFill>
          <a:blip r:embed="rId2"/>
          <a:stretch>
            <a:fillRect/>
          </a:stretch>
        </p:blipFill>
        <p:spPr>
          <a:xfrm>
            <a:off x="-341170" y="1505375"/>
            <a:ext cx="11642855" cy="5879642"/>
          </a:xfrm>
          <a:prstGeom prst="rect">
            <a:avLst/>
          </a:prstGeom>
        </p:spPr>
      </p:pic>
      <p:sp>
        <p:nvSpPr>
          <p:cNvPr id="4" name="Rectangle 3">
            <a:extLst>
              <a:ext uri="{FF2B5EF4-FFF2-40B4-BE49-F238E27FC236}">
                <a16:creationId xmlns:a16="http://schemas.microsoft.com/office/drawing/2014/main" xmlns="" id="{87E0681F-CBB9-7B4A-9828-A7A66B5C5EB5}"/>
              </a:ext>
            </a:extLst>
          </p:cNvPr>
          <p:cNvSpPr/>
          <p:nvPr/>
        </p:nvSpPr>
        <p:spPr>
          <a:xfrm>
            <a:off x="390257" y="-327430"/>
            <a:ext cx="10346059" cy="1446550"/>
          </a:xfrm>
          <a:prstGeom prst="rect">
            <a:avLst/>
          </a:prstGeom>
        </p:spPr>
        <p:txBody>
          <a:bodyPr wrap="square">
            <a:spAutoFit/>
          </a:bodyPr>
          <a:lstStyle/>
          <a:p>
            <a:r>
              <a:rPr lang="en-US" sz="4400" b="1" dirty="0">
                <a:solidFill>
                  <a:srgbClr val="61D0C6"/>
                </a:solidFill>
                <a:latin typeface="Arial" panose="020B0604020202020204" pitchFamily="34" charset="0"/>
                <a:cs typeface="Arial" panose="020B0604020202020204" pitchFamily="34" charset="0"/>
              </a:rPr>
              <a:t>MAKING SENSE OF HUNDREDS OF SERVICES</a:t>
            </a:r>
          </a:p>
        </p:txBody>
      </p:sp>
    </p:spTree>
    <p:extLst>
      <p:ext uri="{BB962C8B-B14F-4D97-AF65-F5344CB8AC3E}">
        <p14:creationId xmlns:p14="http://schemas.microsoft.com/office/powerpoint/2010/main" val="60497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6C6B7-6572-4211-BC22-CC3D4B8F1502}"/>
              </a:ext>
            </a:extLst>
          </p:cNvPr>
          <p:cNvSpPr>
            <a:spLocks noGrp="1"/>
          </p:cNvSpPr>
          <p:nvPr>
            <p:ph type="title" idx="4294967295"/>
          </p:nvPr>
        </p:nvSpPr>
        <p:spPr/>
        <p:txBody>
          <a:bodyPr/>
          <a:lstStyle/>
          <a:p>
            <a:r>
              <a:rPr lang="en-CA" b="1" dirty="0">
                <a:solidFill>
                  <a:srgbClr val="61D0C6"/>
                </a:solidFill>
                <a:latin typeface="Arial" panose="020B0604020202020204" pitchFamily="34" charset="0"/>
                <a:cs typeface="Arial" panose="020B0604020202020204" pitchFamily="34" charset="0"/>
              </a:rPr>
              <a:t>    </a:t>
            </a:r>
          </a:p>
        </p:txBody>
      </p:sp>
      <p:pic>
        <p:nvPicPr>
          <p:cNvPr id="6" name="Content Placeholder 5">
            <a:extLst>
              <a:ext uri="{FF2B5EF4-FFF2-40B4-BE49-F238E27FC236}">
                <a16:creationId xmlns:a16="http://schemas.microsoft.com/office/drawing/2014/main" xmlns="" id="{3BBCDE64-8256-4DB9-A8BB-878221B307E7}"/>
              </a:ext>
            </a:extLst>
          </p:cNvPr>
          <p:cNvPicPr>
            <a:picLocks noGrp="1" noChangeAspect="1"/>
          </p:cNvPicPr>
          <p:nvPr>
            <p:ph idx="4294967295"/>
          </p:nvPr>
        </p:nvPicPr>
        <p:blipFill rotWithShape="1">
          <a:blip r:embed="rId2"/>
          <a:srcRect l="809" t="6789" r="3043" b="13054"/>
          <a:stretch/>
        </p:blipFill>
        <p:spPr>
          <a:xfrm>
            <a:off x="0" y="2702370"/>
            <a:ext cx="5964638" cy="2797884"/>
          </a:xfrm>
          <a:prstGeom prst="rect">
            <a:avLst/>
          </a:prstGeom>
        </p:spPr>
      </p:pic>
      <p:pic>
        <p:nvPicPr>
          <p:cNvPr id="4" name="Picture 3">
            <a:extLst>
              <a:ext uri="{FF2B5EF4-FFF2-40B4-BE49-F238E27FC236}">
                <a16:creationId xmlns:a16="http://schemas.microsoft.com/office/drawing/2014/main" xmlns="" id="{BD661783-1924-FA43-9A23-8B07769DF5BE}"/>
              </a:ext>
            </a:extLst>
          </p:cNvPr>
          <p:cNvPicPr>
            <a:picLocks noChangeAspect="1"/>
          </p:cNvPicPr>
          <p:nvPr/>
        </p:nvPicPr>
        <p:blipFill rotWithShape="1">
          <a:blip r:embed="rId3"/>
          <a:srcRect l="774" t="6873" r="6875" b="5324"/>
          <a:stretch/>
        </p:blipFill>
        <p:spPr>
          <a:xfrm>
            <a:off x="6221339" y="2665170"/>
            <a:ext cx="5301258" cy="2835084"/>
          </a:xfrm>
          <a:prstGeom prst="rect">
            <a:avLst/>
          </a:prstGeom>
        </p:spPr>
      </p:pic>
      <p:sp>
        <p:nvSpPr>
          <p:cNvPr id="7" name="TextBox 6">
            <a:extLst>
              <a:ext uri="{FF2B5EF4-FFF2-40B4-BE49-F238E27FC236}">
                <a16:creationId xmlns:a16="http://schemas.microsoft.com/office/drawing/2014/main" xmlns="" id="{35C050D5-7C2B-174E-A0FE-15CE362EE23C}"/>
              </a:ext>
            </a:extLst>
          </p:cNvPr>
          <p:cNvSpPr txBox="1"/>
          <p:nvPr/>
        </p:nvSpPr>
        <p:spPr>
          <a:xfrm>
            <a:off x="0" y="-181303"/>
            <a:ext cx="10476408" cy="2123658"/>
          </a:xfrm>
          <a:prstGeom prst="rect">
            <a:avLst/>
          </a:prstGeom>
          <a:noFill/>
        </p:spPr>
        <p:txBody>
          <a:bodyPr wrap="square" rtlCol="0">
            <a:spAutoFit/>
          </a:bodyPr>
          <a:lstStyle/>
          <a:p>
            <a:r>
              <a:rPr lang="en-US" sz="4400" b="1" dirty="0">
                <a:solidFill>
                  <a:srgbClr val="61D0C6"/>
                </a:solidFill>
                <a:latin typeface="Arial" panose="020B0604020202020204" pitchFamily="34" charset="0"/>
                <a:cs typeface="Arial" panose="020B0604020202020204" pitchFamily="34" charset="0"/>
              </a:rPr>
              <a:t>REAL-TIME ANALYTICS TO TRACK SERVICE DEMAND BY POPULATION, SERVICE FOCUS</a:t>
            </a:r>
          </a:p>
        </p:txBody>
      </p:sp>
      <p:sp>
        <p:nvSpPr>
          <p:cNvPr id="3" name="TextBox 2">
            <a:extLst>
              <a:ext uri="{FF2B5EF4-FFF2-40B4-BE49-F238E27FC236}">
                <a16:creationId xmlns:a16="http://schemas.microsoft.com/office/drawing/2014/main" xmlns="" id="{C2DFDB55-5E12-F54F-A514-7EB65D4EEFD2}"/>
              </a:ext>
            </a:extLst>
          </p:cNvPr>
          <p:cNvSpPr txBox="1"/>
          <p:nvPr/>
        </p:nvSpPr>
        <p:spPr>
          <a:xfrm>
            <a:off x="3531476" y="181303"/>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05405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1084842"/>
            <a:ext cx="7999865" cy="223111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cap="all" dirty="0">
                <a:solidFill>
                  <a:srgbClr val="61D0C6"/>
                </a:solidFill>
                <a:latin typeface="Arial"/>
                <a:cs typeface="Arial"/>
              </a:rPr>
              <a:t>Systems </a:t>
            </a:r>
          </a:p>
          <a:p>
            <a:pPr algn="l"/>
            <a:r>
              <a:rPr lang="en-US" sz="6000" b="1" cap="all" dirty="0">
                <a:solidFill>
                  <a:srgbClr val="61D0C6"/>
                </a:solidFill>
                <a:latin typeface="Arial"/>
                <a:cs typeface="Arial"/>
              </a:rPr>
              <a:t>Mapping 101</a:t>
            </a:r>
          </a:p>
          <a:p>
            <a:pPr algn="l"/>
            <a:r>
              <a:rPr lang="en-US" sz="2800" dirty="0">
                <a:solidFill>
                  <a:schemeClr val="bg1"/>
                </a:solidFill>
                <a:latin typeface="Arial"/>
                <a:cs typeface="Arial"/>
              </a:rPr>
              <a:t>Dr. Alina Turner, Turner Strategies</a:t>
            </a:r>
          </a:p>
          <a:p>
            <a:pPr algn="l"/>
            <a:endParaRPr lang="en-US" sz="2800" i="0" dirty="0">
              <a:solidFill>
                <a:schemeClr val="bg1"/>
              </a:solidFill>
              <a:latin typeface="Arial"/>
              <a:cs typeface="Arial"/>
            </a:endParaRPr>
          </a:p>
        </p:txBody>
      </p:sp>
      <p:sp>
        <p:nvSpPr>
          <p:cNvPr id="5" name="Title 3">
            <a:extLst>
              <a:ext uri="{FF2B5EF4-FFF2-40B4-BE49-F238E27FC236}">
                <a16:creationId xmlns:a16="http://schemas.microsoft.com/office/drawing/2014/main" xmlns="" id="{6C5EF9F8-0BDE-E545-88F3-12215ABE679D}"/>
              </a:ext>
            </a:extLst>
          </p:cNvPr>
          <p:cNvSpPr txBox="1">
            <a:spLocks/>
          </p:cNvSpPr>
          <p:nvPr/>
        </p:nvSpPr>
        <p:spPr bwMode="auto">
          <a:xfrm>
            <a:off x="621621" y="4393371"/>
            <a:ext cx="5193111" cy="346101"/>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2000" i="0" dirty="0">
                <a:solidFill>
                  <a:schemeClr val="bg1"/>
                </a:solidFill>
                <a:latin typeface="Arial"/>
                <a:cs typeface="Arial"/>
              </a:rPr>
              <a:t>October 23, 2018</a:t>
            </a:r>
          </a:p>
        </p:txBody>
      </p:sp>
    </p:spTree>
    <p:extLst>
      <p:ext uri="{BB962C8B-B14F-4D97-AF65-F5344CB8AC3E}">
        <p14:creationId xmlns:p14="http://schemas.microsoft.com/office/powerpoint/2010/main" val="350136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AB7D3F8-0167-4C28-9CDA-D8767C9193FA}"/>
              </a:ext>
            </a:extLst>
          </p:cNvPr>
          <p:cNvPicPr>
            <a:picLocks noGrp="1" noChangeAspect="1"/>
          </p:cNvPicPr>
          <p:nvPr>
            <p:ph idx="4294967295"/>
          </p:nvPr>
        </p:nvPicPr>
        <p:blipFill rotWithShape="1">
          <a:blip r:embed="rId2"/>
          <a:srcRect l="34648" t="25064" r="34585" b="23114"/>
          <a:stretch/>
        </p:blipFill>
        <p:spPr>
          <a:xfrm>
            <a:off x="-78830" y="2551992"/>
            <a:ext cx="3807934" cy="3607600"/>
          </a:xfrm>
          <a:prstGeom prst="rect">
            <a:avLst/>
          </a:prstGeom>
        </p:spPr>
      </p:pic>
      <p:pic>
        <p:nvPicPr>
          <p:cNvPr id="5" name="Picture 4">
            <a:extLst>
              <a:ext uri="{FF2B5EF4-FFF2-40B4-BE49-F238E27FC236}">
                <a16:creationId xmlns:a16="http://schemas.microsoft.com/office/drawing/2014/main" xmlns="" id="{A0586AF8-39D6-44A1-836F-C845903FC8FA}"/>
              </a:ext>
            </a:extLst>
          </p:cNvPr>
          <p:cNvPicPr>
            <a:picLocks noChangeAspect="1"/>
          </p:cNvPicPr>
          <p:nvPr/>
        </p:nvPicPr>
        <p:blipFill rotWithShape="1">
          <a:blip r:embed="rId3"/>
          <a:srcRect l="34931" t="25122" r="34772" b="22991"/>
          <a:stretch/>
        </p:blipFill>
        <p:spPr>
          <a:xfrm>
            <a:off x="4162244" y="2585833"/>
            <a:ext cx="3709852" cy="3573759"/>
          </a:xfrm>
          <a:prstGeom prst="rect">
            <a:avLst/>
          </a:prstGeom>
        </p:spPr>
      </p:pic>
      <p:pic>
        <p:nvPicPr>
          <p:cNvPr id="6" name="Picture 5">
            <a:extLst>
              <a:ext uri="{FF2B5EF4-FFF2-40B4-BE49-F238E27FC236}">
                <a16:creationId xmlns:a16="http://schemas.microsoft.com/office/drawing/2014/main" xmlns="" id="{D35B40FD-8BF7-4DB8-9137-9E8F7D25A41A}"/>
              </a:ext>
            </a:extLst>
          </p:cNvPr>
          <p:cNvPicPr>
            <a:picLocks noChangeAspect="1"/>
          </p:cNvPicPr>
          <p:nvPr/>
        </p:nvPicPr>
        <p:blipFill rotWithShape="1">
          <a:blip r:embed="rId4"/>
          <a:srcRect l="34451" t="24963" r="34590" b="23991"/>
          <a:stretch/>
        </p:blipFill>
        <p:spPr>
          <a:xfrm>
            <a:off x="8103048" y="2552039"/>
            <a:ext cx="3853370" cy="3573759"/>
          </a:xfrm>
          <a:prstGeom prst="rect">
            <a:avLst/>
          </a:prstGeom>
        </p:spPr>
      </p:pic>
      <p:sp>
        <p:nvSpPr>
          <p:cNvPr id="7" name="TextBox 6">
            <a:extLst>
              <a:ext uri="{FF2B5EF4-FFF2-40B4-BE49-F238E27FC236}">
                <a16:creationId xmlns:a16="http://schemas.microsoft.com/office/drawing/2014/main" xmlns="" id="{2B2DD909-D2A0-3649-AF6D-750E3A1AAC91}"/>
              </a:ext>
            </a:extLst>
          </p:cNvPr>
          <p:cNvSpPr txBox="1"/>
          <p:nvPr/>
        </p:nvSpPr>
        <p:spPr>
          <a:xfrm>
            <a:off x="-78830" y="-214934"/>
            <a:ext cx="10476408" cy="2123658"/>
          </a:xfrm>
          <a:prstGeom prst="rect">
            <a:avLst/>
          </a:prstGeom>
          <a:noFill/>
        </p:spPr>
        <p:txBody>
          <a:bodyPr wrap="square" rtlCol="0">
            <a:spAutoFit/>
          </a:bodyPr>
          <a:lstStyle/>
          <a:p>
            <a:r>
              <a:rPr lang="en-US" sz="4400" b="1" dirty="0">
                <a:solidFill>
                  <a:srgbClr val="61D0C6"/>
                </a:solidFill>
                <a:latin typeface="Arial" panose="020B0604020202020204" pitchFamily="34" charset="0"/>
                <a:cs typeface="Arial" panose="020B0604020202020204" pitchFamily="34" charset="0"/>
              </a:rPr>
              <a:t>COMPARING TRENDS ACROSS REGIONS, PROGRAMS, SERVICE CATEGORIES &amp; CLIENT FEEDBACK</a:t>
            </a:r>
            <a:endParaRPr lang="en-US" sz="4400" b="1" dirty="0">
              <a:solidFill>
                <a:srgbClr val="61D0C6"/>
              </a:solidFill>
              <a:highlight>
                <a:srgbClr val="A9266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46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5A4A05E-61E5-4BEA-841B-CC7D3B4070E0}"/>
              </a:ext>
            </a:extLst>
          </p:cNvPr>
          <p:cNvPicPr>
            <a:picLocks noChangeAspect="1"/>
          </p:cNvPicPr>
          <p:nvPr/>
        </p:nvPicPr>
        <p:blipFill rotWithShape="1">
          <a:blip r:embed="rId2"/>
          <a:srcRect t="7752" r="2239" b="21860"/>
          <a:stretch/>
        </p:blipFill>
        <p:spPr>
          <a:xfrm>
            <a:off x="136451" y="1424763"/>
            <a:ext cx="11919098" cy="4827181"/>
          </a:xfrm>
          <a:prstGeom prst="rect">
            <a:avLst/>
          </a:prstGeom>
        </p:spPr>
      </p:pic>
      <p:sp>
        <p:nvSpPr>
          <p:cNvPr id="5" name="Rectangle 4">
            <a:extLst>
              <a:ext uri="{FF2B5EF4-FFF2-40B4-BE49-F238E27FC236}">
                <a16:creationId xmlns:a16="http://schemas.microsoft.com/office/drawing/2014/main" xmlns="" id="{E18A3F37-152C-B64D-B539-8502B3FCFDF8}"/>
              </a:ext>
            </a:extLst>
          </p:cNvPr>
          <p:cNvSpPr/>
          <p:nvPr/>
        </p:nvSpPr>
        <p:spPr>
          <a:xfrm>
            <a:off x="136451" y="-163676"/>
            <a:ext cx="10786241" cy="1446550"/>
          </a:xfrm>
          <a:prstGeom prst="rect">
            <a:avLst/>
          </a:prstGeom>
        </p:spPr>
        <p:txBody>
          <a:bodyPr wrap="square">
            <a:spAutoFit/>
          </a:bodyPr>
          <a:lstStyle/>
          <a:p>
            <a:r>
              <a:rPr lang="en-US" sz="4400" b="1" dirty="0">
                <a:solidFill>
                  <a:srgbClr val="61D0C6"/>
                </a:solidFill>
                <a:latin typeface="Arial" panose="020B0604020202020204" pitchFamily="34" charset="0"/>
                <a:cs typeface="Arial" panose="020B0604020202020204" pitchFamily="34" charset="0"/>
              </a:rPr>
              <a:t>TAKING IT TO THE NEXT LEVEL: </a:t>
            </a:r>
          </a:p>
          <a:p>
            <a:r>
              <a:rPr lang="en-US" sz="4400" b="1" dirty="0">
                <a:solidFill>
                  <a:srgbClr val="61D0C6"/>
                </a:solidFill>
                <a:latin typeface="Arial" panose="020B0604020202020204" pitchFamily="34" charset="0"/>
                <a:cs typeface="Arial" panose="020B0604020202020204" pitchFamily="34" charset="0"/>
              </a:rPr>
              <a:t>REAL-TIME SYSTEM OCCUPANCY </a:t>
            </a:r>
            <a:endParaRPr lang="en-US" sz="4400" b="1" dirty="0">
              <a:solidFill>
                <a:srgbClr val="61D0C6"/>
              </a:solidFill>
              <a:highlight>
                <a:srgbClr val="A9266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29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1084842"/>
            <a:ext cx="8222128" cy="223111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cap="all" dirty="0">
                <a:solidFill>
                  <a:srgbClr val="61D0C6"/>
                </a:solidFill>
                <a:latin typeface="Arial"/>
                <a:cs typeface="Arial"/>
              </a:rPr>
              <a:t>Systems Mapping in St. John’s, NL</a:t>
            </a:r>
          </a:p>
          <a:p>
            <a:pPr algn="l"/>
            <a:r>
              <a:rPr lang="en-US" sz="2800" dirty="0">
                <a:solidFill>
                  <a:schemeClr val="bg1"/>
                </a:solidFill>
                <a:latin typeface="Arial"/>
                <a:cs typeface="Arial"/>
              </a:rPr>
              <a:t>Jennifer Tipple, Performance Management Planner</a:t>
            </a:r>
          </a:p>
          <a:p>
            <a:pPr algn="l"/>
            <a:r>
              <a:rPr lang="en-US" sz="2800" dirty="0">
                <a:solidFill>
                  <a:schemeClr val="bg1"/>
                </a:solidFill>
                <a:latin typeface="Arial"/>
                <a:cs typeface="Arial"/>
              </a:rPr>
              <a:t>End Homelessness St. John’s</a:t>
            </a:r>
          </a:p>
          <a:p>
            <a:pPr algn="l"/>
            <a:endParaRPr lang="en-US" sz="2800" i="0" dirty="0">
              <a:solidFill>
                <a:schemeClr val="bg1"/>
              </a:solidFill>
              <a:latin typeface="Arial"/>
              <a:cs typeface="Arial"/>
            </a:endParaRPr>
          </a:p>
        </p:txBody>
      </p:sp>
      <p:sp>
        <p:nvSpPr>
          <p:cNvPr id="5" name="Title 3">
            <a:extLst>
              <a:ext uri="{FF2B5EF4-FFF2-40B4-BE49-F238E27FC236}">
                <a16:creationId xmlns:a16="http://schemas.microsoft.com/office/drawing/2014/main" xmlns="" id="{6C5EF9F8-0BDE-E545-88F3-12215ABE679D}"/>
              </a:ext>
            </a:extLst>
          </p:cNvPr>
          <p:cNvSpPr txBox="1">
            <a:spLocks/>
          </p:cNvSpPr>
          <p:nvPr/>
        </p:nvSpPr>
        <p:spPr bwMode="auto">
          <a:xfrm>
            <a:off x="621621" y="4393371"/>
            <a:ext cx="5193111" cy="346101"/>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2000" i="0" dirty="0">
                <a:solidFill>
                  <a:schemeClr val="bg1"/>
                </a:solidFill>
                <a:latin typeface="Arial"/>
                <a:cs typeface="Arial"/>
              </a:rPr>
              <a:t>October 23, 2018</a:t>
            </a:r>
          </a:p>
        </p:txBody>
      </p:sp>
    </p:spTree>
    <p:extLst>
      <p:ext uri="{BB962C8B-B14F-4D97-AF65-F5344CB8AC3E}">
        <p14:creationId xmlns:p14="http://schemas.microsoft.com/office/powerpoint/2010/main" val="329260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cap="all" dirty="0">
                <a:solidFill>
                  <a:schemeClr val="accent1">
                    <a:lumMod val="50000"/>
                  </a:schemeClr>
                </a:solidFill>
                <a:latin typeface="Arial"/>
                <a:cs typeface="Arial"/>
              </a:rPr>
              <a:t>current</a:t>
            </a:r>
            <a:r>
              <a:rPr lang="en-US" b="1" i="0" cap="all" dirty="0">
                <a:solidFill>
                  <a:schemeClr val="accent1">
                    <a:lumMod val="50000"/>
                  </a:schemeClr>
                </a:solidFill>
                <a:latin typeface="Arial"/>
                <a:cs typeface="Arial"/>
              </a:rPr>
              <a:t> systems map</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3" y="2006045"/>
            <a:ext cx="3738148" cy="3816429"/>
          </a:xfrm>
          <a:prstGeom prst="rect">
            <a:avLst/>
          </a:prstGeom>
          <a:noFill/>
        </p:spPr>
        <p:txBody>
          <a:bodyPr wrap="square" rtlCol="0">
            <a:spAutoFit/>
          </a:bodyPr>
          <a:lstStyle/>
          <a:p>
            <a:pPr marL="457200" indent="-457200" fontAlgn="base">
              <a:buFont typeface="Arial" panose="020B0604020202020204" pitchFamily="34" charset="0"/>
              <a:buChar char="•"/>
            </a:pPr>
            <a:r>
              <a:rPr lang="en-CA" sz="2200" dirty="0">
                <a:solidFill>
                  <a:srgbClr val="A9266F"/>
                </a:solidFill>
                <a:latin typeface="Arial"/>
                <a:cs typeface="Arial"/>
              </a:rPr>
              <a:t>Hosted by Thrive CYN</a:t>
            </a:r>
          </a:p>
          <a:p>
            <a:pPr marL="457200" indent="-457200" fontAlgn="base">
              <a:buFont typeface="Arial" panose="020B0604020202020204" pitchFamily="34" charset="0"/>
              <a:buChar char="•"/>
            </a:pPr>
            <a:r>
              <a:rPr lang="en-CA" sz="2200" dirty="0">
                <a:solidFill>
                  <a:srgbClr val="A9266F"/>
                </a:solidFill>
                <a:latin typeface="Arial"/>
                <a:cs typeface="Arial"/>
              </a:rPr>
              <a:t>Static website listing + 251-page PDF</a:t>
            </a:r>
          </a:p>
          <a:p>
            <a:pPr marL="457200" indent="-457200" fontAlgn="base">
              <a:buFont typeface="Arial" panose="020B0604020202020204" pitchFamily="34" charset="0"/>
              <a:buChar char="•"/>
            </a:pPr>
            <a:r>
              <a:rPr lang="en-CA" sz="2200" dirty="0">
                <a:solidFill>
                  <a:srgbClr val="A9266F"/>
                </a:solidFill>
                <a:latin typeface="Arial"/>
                <a:cs typeface="Arial"/>
              </a:rPr>
              <a:t>Updated annually</a:t>
            </a:r>
          </a:p>
          <a:p>
            <a:pPr marL="457200" indent="-457200" fontAlgn="base">
              <a:buFont typeface="Arial" panose="020B0604020202020204" pitchFamily="34" charset="0"/>
              <a:buChar char="•"/>
            </a:pPr>
            <a:r>
              <a:rPr lang="en-CA" sz="2200" dirty="0">
                <a:solidFill>
                  <a:srgbClr val="A9266F"/>
                </a:solidFill>
                <a:latin typeface="Arial"/>
                <a:cs typeface="Arial"/>
              </a:rPr>
              <a:t>6 categories</a:t>
            </a:r>
          </a:p>
          <a:p>
            <a:pPr marL="914400" lvl="1" indent="-457200" fontAlgn="base">
              <a:buFont typeface="Arial" panose="020B0604020202020204" pitchFamily="34" charset="0"/>
              <a:buChar char="•"/>
            </a:pPr>
            <a:r>
              <a:rPr lang="en-CA" sz="2200" dirty="0">
                <a:solidFill>
                  <a:srgbClr val="A9266F"/>
                </a:solidFill>
                <a:latin typeface="Arial"/>
                <a:cs typeface="Arial"/>
              </a:rPr>
              <a:t>Housing</a:t>
            </a:r>
          </a:p>
          <a:p>
            <a:pPr marL="914400" lvl="1" indent="-457200" fontAlgn="base">
              <a:buFont typeface="Arial" panose="020B0604020202020204" pitchFamily="34" charset="0"/>
              <a:buChar char="•"/>
            </a:pPr>
            <a:r>
              <a:rPr lang="en-CA" sz="2200" dirty="0">
                <a:solidFill>
                  <a:srgbClr val="A9266F"/>
                </a:solidFill>
                <a:latin typeface="Arial"/>
                <a:cs typeface="Arial"/>
              </a:rPr>
              <a:t>Recreation</a:t>
            </a:r>
          </a:p>
          <a:p>
            <a:pPr marL="914400" lvl="1" indent="-457200" fontAlgn="base">
              <a:buFont typeface="Arial" panose="020B0604020202020204" pitchFamily="34" charset="0"/>
              <a:buChar char="•"/>
            </a:pPr>
            <a:r>
              <a:rPr lang="en-CA" sz="2200" dirty="0">
                <a:solidFill>
                  <a:srgbClr val="A9266F"/>
                </a:solidFill>
                <a:latin typeface="Arial"/>
                <a:cs typeface="Arial"/>
              </a:rPr>
              <a:t>Employment </a:t>
            </a:r>
          </a:p>
          <a:p>
            <a:pPr marL="914400" lvl="1" indent="-457200" fontAlgn="base">
              <a:buFont typeface="Arial" panose="020B0604020202020204" pitchFamily="34" charset="0"/>
              <a:buChar char="•"/>
            </a:pPr>
            <a:r>
              <a:rPr lang="en-CA" sz="2200" dirty="0">
                <a:solidFill>
                  <a:srgbClr val="A9266F"/>
                </a:solidFill>
                <a:latin typeface="Arial"/>
                <a:cs typeface="Arial"/>
              </a:rPr>
              <a:t>Justice </a:t>
            </a:r>
          </a:p>
          <a:p>
            <a:pPr marL="914400" lvl="1" indent="-457200" fontAlgn="base">
              <a:buFont typeface="Arial" panose="020B0604020202020204" pitchFamily="34" charset="0"/>
              <a:buChar char="•"/>
            </a:pPr>
            <a:r>
              <a:rPr lang="en-CA" sz="2200" dirty="0">
                <a:solidFill>
                  <a:srgbClr val="A9266F"/>
                </a:solidFill>
                <a:latin typeface="Arial"/>
                <a:cs typeface="Arial"/>
              </a:rPr>
              <a:t>Learning</a:t>
            </a:r>
          </a:p>
          <a:p>
            <a:pPr marL="914400" lvl="1" indent="-457200" fontAlgn="base">
              <a:buFont typeface="Arial" panose="020B0604020202020204" pitchFamily="34" charset="0"/>
              <a:buChar char="•"/>
            </a:pPr>
            <a:r>
              <a:rPr lang="en-CA" sz="2200" dirty="0">
                <a:solidFill>
                  <a:srgbClr val="A9266F"/>
                </a:solidFill>
                <a:latin typeface="Arial"/>
                <a:cs typeface="Arial"/>
              </a:rPr>
              <a:t>Health</a:t>
            </a:r>
          </a:p>
        </p:txBody>
      </p:sp>
      <p:pic>
        <p:nvPicPr>
          <p:cNvPr id="3" name="Picture 2">
            <a:extLst>
              <a:ext uri="{FF2B5EF4-FFF2-40B4-BE49-F238E27FC236}">
                <a16:creationId xmlns:a16="http://schemas.microsoft.com/office/drawing/2014/main" xmlns="" id="{413B7467-8DE8-4444-82A9-C4312EFCEC60}"/>
              </a:ext>
            </a:extLst>
          </p:cNvPr>
          <p:cNvPicPr>
            <a:picLocks noChangeAspect="1"/>
          </p:cNvPicPr>
          <p:nvPr/>
        </p:nvPicPr>
        <p:blipFill>
          <a:blip r:embed="rId2"/>
          <a:stretch>
            <a:fillRect/>
          </a:stretch>
        </p:blipFill>
        <p:spPr>
          <a:xfrm>
            <a:off x="6404626" y="2003564"/>
            <a:ext cx="5295748" cy="4494145"/>
          </a:xfrm>
          <a:prstGeom prst="rect">
            <a:avLst/>
          </a:prstGeom>
        </p:spPr>
      </p:pic>
    </p:spTree>
    <p:extLst>
      <p:ext uri="{BB962C8B-B14F-4D97-AF65-F5344CB8AC3E}">
        <p14:creationId xmlns:p14="http://schemas.microsoft.com/office/powerpoint/2010/main" val="748140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Upcoming systems map</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2" y="2006045"/>
            <a:ext cx="4029697" cy="3816429"/>
          </a:xfrm>
          <a:prstGeom prst="rect">
            <a:avLst/>
          </a:prstGeom>
          <a:noFill/>
        </p:spPr>
        <p:txBody>
          <a:bodyPr wrap="square" rtlCol="0">
            <a:spAutoFit/>
          </a:bodyPr>
          <a:lstStyle/>
          <a:p>
            <a:pPr marL="457200" indent="-457200" fontAlgn="base">
              <a:buFont typeface="Arial" panose="020B0604020202020204" pitchFamily="34" charset="0"/>
              <a:buChar char="•"/>
            </a:pPr>
            <a:r>
              <a:rPr lang="en-CA" sz="2200" dirty="0">
                <a:solidFill>
                  <a:srgbClr val="A9266F"/>
                </a:solidFill>
                <a:latin typeface="Arial"/>
                <a:cs typeface="Arial"/>
              </a:rPr>
              <a:t>Integrated into EHSJ website front page</a:t>
            </a:r>
          </a:p>
          <a:p>
            <a:pPr marL="457200" indent="-457200" fontAlgn="base">
              <a:buFont typeface="Arial" panose="020B0604020202020204" pitchFamily="34" charset="0"/>
              <a:buChar char="•"/>
            </a:pPr>
            <a:r>
              <a:rPr lang="en-CA" sz="2200" dirty="0">
                <a:solidFill>
                  <a:srgbClr val="A9266F"/>
                </a:solidFill>
                <a:latin typeface="Arial"/>
                <a:cs typeface="Arial"/>
              </a:rPr>
              <a:t>Interactive map-based listing</a:t>
            </a:r>
          </a:p>
          <a:p>
            <a:pPr marL="457200" indent="-457200" fontAlgn="base">
              <a:buFont typeface="Arial" panose="020B0604020202020204" pitchFamily="34" charset="0"/>
              <a:buChar char="•"/>
            </a:pPr>
            <a:r>
              <a:rPr lang="en-CA" sz="2200" dirty="0">
                <a:solidFill>
                  <a:srgbClr val="A9266F"/>
                </a:solidFill>
                <a:latin typeface="Arial"/>
                <a:cs typeface="Arial"/>
              </a:rPr>
              <a:t>Updated as required</a:t>
            </a:r>
          </a:p>
          <a:p>
            <a:pPr marL="457200" indent="-457200" fontAlgn="base">
              <a:buFont typeface="Arial" panose="020B0604020202020204" pitchFamily="34" charset="0"/>
              <a:buChar char="•"/>
            </a:pPr>
            <a:r>
              <a:rPr lang="en-CA" sz="2200" dirty="0">
                <a:solidFill>
                  <a:srgbClr val="A9266F"/>
                </a:solidFill>
                <a:latin typeface="Arial"/>
                <a:cs typeface="Arial"/>
              </a:rPr>
              <a:t>3 major categories</a:t>
            </a:r>
          </a:p>
          <a:p>
            <a:pPr marL="457200" indent="-457200" fontAlgn="base">
              <a:buFont typeface="Arial" panose="020B0604020202020204" pitchFamily="34" charset="0"/>
              <a:buChar char="•"/>
            </a:pPr>
            <a:r>
              <a:rPr lang="en-CA" sz="2200" dirty="0">
                <a:solidFill>
                  <a:srgbClr val="A9266F"/>
                </a:solidFill>
                <a:latin typeface="Arial"/>
                <a:cs typeface="Arial"/>
              </a:rPr>
              <a:t>46 filters, ranging from case management to showers</a:t>
            </a:r>
          </a:p>
          <a:p>
            <a:pPr marL="457200" indent="-457200" fontAlgn="base">
              <a:buFont typeface="Arial" panose="020B0604020202020204" pitchFamily="34" charset="0"/>
              <a:buChar char="•"/>
            </a:pPr>
            <a:r>
              <a:rPr lang="en-CA" sz="2200" dirty="0">
                <a:solidFill>
                  <a:srgbClr val="A9266F"/>
                </a:solidFill>
                <a:latin typeface="Arial"/>
                <a:cs typeface="Arial"/>
              </a:rPr>
              <a:t>Integration with </a:t>
            </a:r>
            <a:r>
              <a:rPr lang="en-CA" sz="2200" dirty="0" err="1">
                <a:solidFill>
                  <a:srgbClr val="A9266F"/>
                </a:solidFill>
                <a:latin typeface="Arial"/>
                <a:cs typeface="Arial"/>
              </a:rPr>
              <a:t>HelpSeeker</a:t>
            </a:r>
            <a:endParaRPr lang="en-CA" sz="2200" dirty="0">
              <a:solidFill>
                <a:srgbClr val="A9266F"/>
              </a:solidFill>
              <a:latin typeface="Arial"/>
              <a:cs typeface="Arial"/>
            </a:endParaRPr>
          </a:p>
        </p:txBody>
      </p:sp>
      <p:pic>
        <p:nvPicPr>
          <p:cNvPr id="2" name="Picture 1">
            <a:extLst>
              <a:ext uri="{FF2B5EF4-FFF2-40B4-BE49-F238E27FC236}">
                <a16:creationId xmlns:a16="http://schemas.microsoft.com/office/drawing/2014/main" xmlns="" id="{D7762C6C-FBB2-4A40-B60D-72457DFE4394}"/>
              </a:ext>
            </a:extLst>
          </p:cNvPr>
          <p:cNvPicPr>
            <a:picLocks noChangeAspect="1"/>
          </p:cNvPicPr>
          <p:nvPr/>
        </p:nvPicPr>
        <p:blipFill>
          <a:blip r:embed="rId2"/>
          <a:stretch>
            <a:fillRect/>
          </a:stretch>
        </p:blipFill>
        <p:spPr>
          <a:xfrm>
            <a:off x="4770783" y="2151818"/>
            <a:ext cx="7156174" cy="3321160"/>
          </a:xfrm>
          <a:prstGeom prst="rect">
            <a:avLst/>
          </a:prstGeom>
        </p:spPr>
      </p:pic>
    </p:spTree>
    <p:extLst>
      <p:ext uri="{BB962C8B-B14F-4D97-AF65-F5344CB8AC3E}">
        <p14:creationId xmlns:p14="http://schemas.microsoft.com/office/powerpoint/2010/main" val="348939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Systems map components</a:t>
            </a:r>
          </a:p>
        </p:txBody>
      </p:sp>
      <p:sp>
        <p:nvSpPr>
          <p:cNvPr id="6" name="Rectangle 2">
            <a:extLst>
              <a:ext uri="{FF2B5EF4-FFF2-40B4-BE49-F238E27FC236}">
                <a16:creationId xmlns:a16="http://schemas.microsoft.com/office/drawing/2014/main" xmlns="" id="{DB146FA5-5D64-C049-8C10-2980910DE135}"/>
              </a:ext>
            </a:extLst>
          </p:cNvPr>
          <p:cNvSpPr>
            <a:spLocks noChangeArrowheads="1"/>
          </p:cNvSpPr>
          <p:nvPr/>
        </p:nvSpPr>
        <p:spPr bwMode="auto">
          <a:xfrm>
            <a:off x="595313" y="2077531"/>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solidFill>
                  <a:srgbClr val="A9266F"/>
                </a:solidFill>
                <a:latin typeface="Arial"/>
                <a:cs typeface="Arial"/>
              </a:rPr>
              <a:t>Must-have now </a:t>
            </a:r>
            <a:r>
              <a:rPr lang="en-US" sz="2400" dirty="0">
                <a:latin typeface="Arial"/>
                <a:cs typeface="Arial"/>
              </a:rPr>
              <a:t>vs. must-have later.</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314122" y="3021502"/>
            <a:ext cx="6268278" cy="3584379"/>
          </a:xfrm>
          <a:prstGeom prst="rect">
            <a:avLst/>
          </a:prstGeom>
          <a:noFill/>
        </p:spPr>
        <p:txBody>
          <a:bodyPr wrap="square" rtlCol="0">
            <a:spAutoFit/>
          </a:bodyPr>
          <a:lstStyle/>
          <a:p>
            <a:pPr marL="457200" indent="-457200" fontAlgn="base">
              <a:lnSpc>
                <a:spcPct val="150000"/>
              </a:lnSpc>
              <a:buFont typeface="+mj-lt"/>
              <a:buAutoNum type="arabicPeriod"/>
            </a:pPr>
            <a:r>
              <a:rPr lang="en-CA" sz="2200" dirty="0">
                <a:solidFill>
                  <a:srgbClr val="A9266F"/>
                </a:solidFill>
                <a:latin typeface="Arial"/>
                <a:cs typeface="Arial"/>
              </a:rPr>
              <a:t>Up-to-date </a:t>
            </a:r>
            <a:r>
              <a:rPr lang="en-CA" sz="2200" b="1" dirty="0">
                <a:solidFill>
                  <a:srgbClr val="A9266F"/>
                </a:solidFill>
                <a:latin typeface="Arial"/>
                <a:cs typeface="Arial"/>
              </a:rPr>
              <a:t>resource directory</a:t>
            </a:r>
            <a:endParaRPr lang="en-CA" sz="2200" dirty="0">
              <a:solidFill>
                <a:srgbClr val="A9266F"/>
              </a:solidFill>
              <a:latin typeface="Arial"/>
              <a:cs typeface="Arial"/>
            </a:endParaRPr>
          </a:p>
          <a:p>
            <a:pPr marL="457200" indent="-457200" fontAlgn="base">
              <a:lnSpc>
                <a:spcPct val="150000"/>
              </a:lnSpc>
              <a:buFont typeface="+mj-lt"/>
              <a:buAutoNum type="arabicPeriod"/>
            </a:pPr>
            <a:r>
              <a:rPr lang="en-CA" sz="2200" b="1" dirty="0">
                <a:solidFill>
                  <a:srgbClr val="A9266F"/>
                </a:solidFill>
                <a:latin typeface="Arial"/>
                <a:cs typeface="Arial"/>
              </a:rPr>
              <a:t>Categorization</a:t>
            </a:r>
            <a:r>
              <a:rPr lang="en-CA" sz="2200" dirty="0">
                <a:solidFill>
                  <a:srgbClr val="A9266F"/>
                </a:solidFill>
                <a:latin typeface="Arial"/>
                <a:cs typeface="Arial"/>
              </a:rPr>
              <a:t> of all programs  </a:t>
            </a:r>
          </a:p>
          <a:p>
            <a:pPr marL="457200" indent="-457200" fontAlgn="base">
              <a:lnSpc>
                <a:spcPct val="150000"/>
              </a:lnSpc>
              <a:buFont typeface="+mj-lt"/>
              <a:buAutoNum type="arabicPeriod"/>
            </a:pPr>
            <a:r>
              <a:rPr lang="en-CA" sz="2200" b="1" dirty="0">
                <a:latin typeface="Arial"/>
                <a:cs typeface="Arial"/>
              </a:rPr>
              <a:t>Mapping of locations </a:t>
            </a:r>
          </a:p>
          <a:p>
            <a:pPr marL="457200" indent="-457200" fontAlgn="base">
              <a:lnSpc>
                <a:spcPct val="150000"/>
              </a:lnSpc>
              <a:buFont typeface="+mj-lt"/>
              <a:buAutoNum type="arabicPeriod"/>
            </a:pPr>
            <a:r>
              <a:rPr lang="en-CA" sz="2200" b="1" dirty="0">
                <a:latin typeface="Arial"/>
                <a:cs typeface="Arial"/>
              </a:rPr>
              <a:t>Real-time occupancy </a:t>
            </a:r>
            <a:r>
              <a:rPr lang="en-CA" sz="2200" dirty="0">
                <a:latin typeface="Arial"/>
                <a:cs typeface="Arial"/>
              </a:rPr>
              <a:t>report </a:t>
            </a:r>
          </a:p>
          <a:p>
            <a:pPr marL="457200" indent="-457200" fontAlgn="base">
              <a:lnSpc>
                <a:spcPct val="150000"/>
              </a:lnSpc>
              <a:buFont typeface="+mj-lt"/>
              <a:buAutoNum type="arabicPeriod"/>
            </a:pPr>
            <a:r>
              <a:rPr lang="en-CA" sz="2200" dirty="0">
                <a:latin typeface="Arial"/>
                <a:cs typeface="Arial"/>
              </a:rPr>
              <a:t>Clear </a:t>
            </a:r>
            <a:r>
              <a:rPr lang="en-CA" sz="2200" b="1" dirty="0">
                <a:latin typeface="Arial"/>
                <a:cs typeface="Arial"/>
              </a:rPr>
              <a:t>eligibility criteria</a:t>
            </a:r>
          </a:p>
          <a:p>
            <a:pPr marL="457200" indent="-457200" fontAlgn="base">
              <a:lnSpc>
                <a:spcPct val="150000"/>
              </a:lnSpc>
              <a:buFont typeface="+mj-lt"/>
              <a:buAutoNum type="arabicPeriod"/>
            </a:pPr>
            <a:r>
              <a:rPr lang="en-CA" sz="2200" b="1" dirty="0">
                <a:latin typeface="Arial"/>
                <a:cs typeface="Arial"/>
              </a:rPr>
              <a:t>Feedback loop </a:t>
            </a:r>
          </a:p>
          <a:p>
            <a:pPr marL="457200" indent="-457200" fontAlgn="base">
              <a:lnSpc>
                <a:spcPct val="150000"/>
              </a:lnSpc>
              <a:buFont typeface="+mj-lt"/>
              <a:buAutoNum type="arabicPeriod"/>
            </a:pPr>
            <a:r>
              <a:rPr lang="en-CA" sz="2200" b="1" dirty="0">
                <a:latin typeface="Arial"/>
                <a:cs typeface="Arial"/>
              </a:rPr>
              <a:t>Performance indicators</a:t>
            </a:r>
            <a:endParaRPr lang="en-CA" sz="2200" dirty="0">
              <a:latin typeface="Arial"/>
              <a:cs typeface="Arial"/>
            </a:endParaRPr>
          </a:p>
        </p:txBody>
      </p:sp>
      <p:pic>
        <p:nvPicPr>
          <p:cNvPr id="9" name="Graphic 8" descr="Close">
            <a:extLst>
              <a:ext uri="{FF2B5EF4-FFF2-40B4-BE49-F238E27FC236}">
                <a16:creationId xmlns:a16="http://schemas.microsoft.com/office/drawing/2014/main" xmlns="" id="{BB43FE26-3472-47C7-9F6C-C77F98514C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0660" y="4571958"/>
            <a:ext cx="483705" cy="483705"/>
          </a:xfrm>
          <a:prstGeom prst="rect">
            <a:avLst/>
          </a:prstGeom>
        </p:spPr>
      </p:pic>
      <p:sp>
        <p:nvSpPr>
          <p:cNvPr id="10" name="Rectangle 2">
            <a:extLst>
              <a:ext uri="{FF2B5EF4-FFF2-40B4-BE49-F238E27FC236}">
                <a16:creationId xmlns:a16="http://schemas.microsoft.com/office/drawing/2014/main" xmlns="" id="{F43A55D8-8F5E-47FB-8D46-7C53E980FA79}"/>
              </a:ext>
            </a:extLst>
          </p:cNvPr>
          <p:cNvSpPr>
            <a:spLocks noChangeArrowheads="1"/>
          </p:cNvSpPr>
          <p:nvPr/>
        </p:nvSpPr>
        <p:spPr bwMode="auto">
          <a:xfrm>
            <a:off x="595312" y="2588898"/>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a:solidFill>
                  <a:srgbClr val="A9266F"/>
                </a:solidFill>
                <a:latin typeface="Arial"/>
                <a:cs typeface="Arial"/>
              </a:rPr>
              <a:t>Phase I 		</a:t>
            </a:r>
            <a:r>
              <a:rPr lang="en-US" sz="2400" b="1" dirty="0">
                <a:latin typeface="Arial"/>
                <a:cs typeface="Arial"/>
              </a:rPr>
              <a:t>Phase II</a:t>
            </a:r>
          </a:p>
        </p:txBody>
      </p:sp>
      <p:pic>
        <p:nvPicPr>
          <p:cNvPr id="11" name="Graphic 10" descr="Checkmark">
            <a:extLst>
              <a:ext uri="{FF2B5EF4-FFF2-40B4-BE49-F238E27FC236}">
                <a16:creationId xmlns:a16="http://schemas.microsoft.com/office/drawing/2014/main" xmlns="" id="{2107FDFC-3B6C-48DD-8907-3E56C329DE0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3081132"/>
            <a:ext cx="483703" cy="483703"/>
          </a:xfrm>
          <a:prstGeom prst="rect">
            <a:avLst/>
          </a:prstGeom>
        </p:spPr>
      </p:pic>
      <p:pic>
        <p:nvPicPr>
          <p:cNvPr id="12" name="Graphic 11" descr="Checkmark">
            <a:extLst>
              <a:ext uri="{FF2B5EF4-FFF2-40B4-BE49-F238E27FC236}">
                <a16:creationId xmlns:a16="http://schemas.microsoft.com/office/drawing/2014/main" xmlns="" id="{0CB66508-9BC1-4229-8623-E002101511C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1" y="3081132"/>
            <a:ext cx="483703" cy="483703"/>
          </a:xfrm>
          <a:prstGeom prst="rect">
            <a:avLst/>
          </a:prstGeom>
        </p:spPr>
      </p:pic>
      <p:pic>
        <p:nvPicPr>
          <p:cNvPr id="13" name="Graphic 12" descr="Checkmark">
            <a:extLst>
              <a:ext uri="{FF2B5EF4-FFF2-40B4-BE49-F238E27FC236}">
                <a16:creationId xmlns:a16="http://schemas.microsoft.com/office/drawing/2014/main" xmlns="" id="{5861B6CE-0E08-401D-A89A-7F87200B6D0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3564796"/>
            <a:ext cx="483703" cy="483703"/>
          </a:xfrm>
          <a:prstGeom prst="rect">
            <a:avLst/>
          </a:prstGeom>
        </p:spPr>
      </p:pic>
      <p:pic>
        <p:nvPicPr>
          <p:cNvPr id="14" name="Graphic 13" descr="Checkmark">
            <a:extLst>
              <a:ext uri="{FF2B5EF4-FFF2-40B4-BE49-F238E27FC236}">
                <a16:creationId xmlns:a16="http://schemas.microsoft.com/office/drawing/2014/main" xmlns="" id="{65075CD3-EAD0-4A2A-AE59-B2AA9CE574E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1" y="3564796"/>
            <a:ext cx="483703" cy="483703"/>
          </a:xfrm>
          <a:prstGeom prst="rect">
            <a:avLst/>
          </a:prstGeom>
        </p:spPr>
      </p:pic>
      <p:pic>
        <p:nvPicPr>
          <p:cNvPr id="15" name="Graphic 14" descr="Checkmark">
            <a:extLst>
              <a:ext uri="{FF2B5EF4-FFF2-40B4-BE49-F238E27FC236}">
                <a16:creationId xmlns:a16="http://schemas.microsoft.com/office/drawing/2014/main" xmlns="" id="{8EBC8822-89F7-486A-B6FF-0C519235E5B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4061751"/>
            <a:ext cx="483703" cy="483703"/>
          </a:xfrm>
          <a:prstGeom prst="rect">
            <a:avLst/>
          </a:prstGeom>
        </p:spPr>
      </p:pic>
      <p:pic>
        <p:nvPicPr>
          <p:cNvPr id="16" name="Graphic 15" descr="Checkmark">
            <a:extLst>
              <a:ext uri="{FF2B5EF4-FFF2-40B4-BE49-F238E27FC236}">
                <a16:creationId xmlns:a16="http://schemas.microsoft.com/office/drawing/2014/main" xmlns="" id="{9FD4DB54-3BDC-412D-A77E-CB0D4B36D11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1" y="4061751"/>
            <a:ext cx="483703" cy="483703"/>
          </a:xfrm>
          <a:prstGeom prst="rect">
            <a:avLst/>
          </a:prstGeom>
        </p:spPr>
      </p:pic>
      <p:pic>
        <p:nvPicPr>
          <p:cNvPr id="18" name="Graphic 17" descr="Checkmark">
            <a:extLst>
              <a:ext uri="{FF2B5EF4-FFF2-40B4-BE49-F238E27FC236}">
                <a16:creationId xmlns:a16="http://schemas.microsoft.com/office/drawing/2014/main" xmlns="" id="{CE270229-99DA-4204-BA61-06FE3179C9A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1" y="4571958"/>
            <a:ext cx="483703" cy="483703"/>
          </a:xfrm>
          <a:prstGeom prst="rect">
            <a:avLst/>
          </a:prstGeom>
        </p:spPr>
      </p:pic>
      <p:pic>
        <p:nvPicPr>
          <p:cNvPr id="19" name="Graphic 18" descr="Checkmark">
            <a:extLst>
              <a:ext uri="{FF2B5EF4-FFF2-40B4-BE49-F238E27FC236}">
                <a16:creationId xmlns:a16="http://schemas.microsoft.com/office/drawing/2014/main" xmlns="" id="{4946B9C2-1A03-4B26-9135-63A460981F6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0" y="5055622"/>
            <a:ext cx="483703" cy="483703"/>
          </a:xfrm>
          <a:prstGeom prst="rect">
            <a:avLst/>
          </a:prstGeom>
        </p:spPr>
      </p:pic>
      <p:pic>
        <p:nvPicPr>
          <p:cNvPr id="20" name="Graphic 19" descr="Checkmark">
            <a:extLst>
              <a:ext uri="{FF2B5EF4-FFF2-40B4-BE49-F238E27FC236}">
                <a16:creationId xmlns:a16="http://schemas.microsoft.com/office/drawing/2014/main" xmlns="" id="{5AF6FC85-5D53-4E3E-B1C5-CD8BB5382CC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89" y="5055622"/>
            <a:ext cx="483703" cy="483703"/>
          </a:xfrm>
          <a:prstGeom prst="rect">
            <a:avLst/>
          </a:prstGeom>
        </p:spPr>
      </p:pic>
      <p:pic>
        <p:nvPicPr>
          <p:cNvPr id="21" name="Graphic 20" descr="Close">
            <a:extLst>
              <a:ext uri="{FF2B5EF4-FFF2-40B4-BE49-F238E27FC236}">
                <a16:creationId xmlns:a16="http://schemas.microsoft.com/office/drawing/2014/main" xmlns="" id="{44CFD4BF-C690-4793-96F6-1E5B0964E4F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0660" y="5565788"/>
            <a:ext cx="483705" cy="483705"/>
          </a:xfrm>
          <a:prstGeom prst="rect">
            <a:avLst/>
          </a:prstGeom>
        </p:spPr>
      </p:pic>
      <p:pic>
        <p:nvPicPr>
          <p:cNvPr id="22" name="Graphic 21" descr="Checkmark">
            <a:extLst>
              <a:ext uri="{FF2B5EF4-FFF2-40B4-BE49-F238E27FC236}">
                <a16:creationId xmlns:a16="http://schemas.microsoft.com/office/drawing/2014/main" xmlns="" id="{B3F08465-7EC7-4F1D-AF29-BA901DFA84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1" y="5565788"/>
            <a:ext cx="483703" cy="483703"/>
          </a:xfrm>
          <a:prstGeom prst="rect">
            <a:avLst/>
          </a:prstGeom>
        </p:spPr>
      </p:pic>
      <p:pic>
        <p:nvPicPr>
          <p:cNvPr id="23" name="Graphic 22" descr="Close">
            <a:extLst>
              <a:ext uri="{FF2B5EF4-FFF2-40B4-BE49-F238E27FC236}">
                <a16:creationId xmlns:a16="http://schemas.microsoft.com/office/drawing/2014/main" xmlns="" id="{9DD70092-9CC4-4F7A-B3B0-78B3C5B47E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0662" y="6062745"/>
            <a:ext cx="483705" cy="483705"/>
          </a:xfrm>
          <a:prstGeom prst="rect">
            <a:avLst/>
          </a:prstGeom>
        </p:spPr>
      </p:pic>
      <p:pic>
        <p:nvPicPr>
          <p:cNvPr id="24" name="Graphic 23" descr="Checkmark">
            <a:extLst>
              <a:ext uri="{FF2B5EF4-FFF2-40B4-BE49-F238E27FC236}">
                <a16:creationId xmlns:a16="http://schemas.microsoft.com/office/drawing/2014/main" xmlns="" id="{E4803A3D-9ECE-44E9-B8C2-36A72A9B11B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71293" y="6062745"/>
            <a:ext cx="483703" cy="483703"/>
          </a:xfrm>
          <a:prstGeom prst="rect">
            <a:avLst/>
          </a:prstGeom>
        </p:spPr>
      </p:pic>
      <p:pic>
        <p:nvPicPr>
          <p:cNvPr id="28" name="Graphic 27" descr="Close">
            <a:extLst>
              <a:ext uri="{FF2B5EF4-FFF2-40B4-BE49-F238E27FC236}">
                <a16:creationId xmlns:a16="http://schemas.microsoft.com/office/drawing/2014/main" xmlns="" id="{64F6E724-6324-49F1-B634-B769111D7E8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0660" y="4624966"/>
            <a:ext cx="483705" cy="483705"/>
          </a:xfrm>
          <a:prstGeom prst="rect">
            <a:avLst/>
          </a:prstGeom>
        </p:spPr>
      </p:pic>
      <p:pic>
        <p:nvPicPr>
          <p:cNvPr id="29" name="Graphic 28" descr="Close">
            <a:extLst>
              <a:ext uri="{FF2B5EF4-FFF2-40B4-BE49-F238E27FC236}">
                <a16:creationId xmlns:a16="http://schemas.microsoft.com/office/drawing/2014/main" xmlns="" id="{C7EAAAEF-34BA-44B2-B132-3841F58B580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0660" y="5618796"/>
            <a:ext cx="483705" cy="483705"/>
          </a:xfrm>
          <a:prstGeom prst="rect">
            <a:avLst/>
          </a:prstGeom>
        </p:spPr>
      </p:pic>
      <p:pic>
        <p:nvPicPr>
          <p:cNvPr id="30" name="Graphic 29" descr="Close">
            <a:extLst>
              <a:ext uri="{FF2B5EF4-FFF2-40B4-BE49-F238E27FC236}">
                <a16:creationId xmlns:a16="http://schemas.microsoft.com/office/drawing/2014/main" xmlns="" id="{D79EA1E1-5259-4CFC-8D90-9E90E3C5EBF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0662" y="6115753"/>
            <a:ext cx="483705" cy="483705"/>
          </a:xfrm>
          <a:prstGeom prst="rect">
            <a:avLst/>
          </a:prstGeom>
        </p:spPr>
      </p:pic>
    </p:spTree>
    <p:extLst>
      <p:ext uri="{BB962C8B-B14F-4D97-AF65-F5344CB8AC3E}">
        <p14:creationId xmlns:p14="http://schemas.microsoft.com/office/powerpoint/2010/main" val="388121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ose">
            <a:extLst>
              <a:ext uri="{FF2B5EF4-FFF2-40B4-BE49-F238E27FC236}">
                <a16:creationId xmlns:a16="http://schemas.microsoft.com/office/drawing/2014/main" xmlns="" id="{64F6E724-6324-49F1-B634-B769111D7E8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0660" y="4624966"/>
            <a:ext cx="483705" cy="483705"/>
          </a:xfrm>
          <a:prstGeom prst="rect">
            <a:avLst/>
          </a:prstGeom>
        </p:spPr>
      </p:pic>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Getting to phase i</a:t>
            </a:r>
          </a:p>
        </p:txBody>
      </p:sp>
      <p:sp>
        <p:nvSpPr>
          <p:cNvPr id="6" name="Rectangle 2">
            <a:extLst>
              <a:ext uri="{FF2B5EF4-FFF2-40B4-BE49-F238E27FC236}">
                <a16:creationId xmlns:a16="http://schemas.microsoft.com/office/drawing/2014/main" xmlns="" id="{DB146FA5-5D64-C049-8C10-2980910DE135}"/>
              </a:ext>
            </a:extLst>
          </p:cNvPr>
          <p:cNvSpPr>
            <a:spLocks noChangeArrowheads="1"/>
          </p:cNvSpPr>
          <p:nvPr/>
        </p:nvSpPr>
        <p:spPr bwMode="auto">
          <a:xfrm>
            <a:off x="595313" y="2077531"/>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solidFill>
                  <a:srgbClr val="A9266F"/>
                </a:solidFill>
                <a:latin typeface="Arial"/>
                <a:cs typeface="Arial"/>
              </a:rPr>
              <a:t>Must-have now </a:t>
            </a:r>
            <a:r>
              <a:rPr lang="en-US" sz="2400" dirty="0">
                <a:latin typeface="Arial"/>
                <a:cs typeface="Arial"/>
              </a:rPr>
              <a:t>vs. must-have later.</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1855306" y="3021502"/>
            <a:ext cx="4810539" cy="2568717"/>
          </a:xfrm>
          <a:prstGeom prst="rect">
            <a:avLst/>
          </a:prstGeom>
          <a:noFill/>
        </p:spPr>
        <p:txBody>
          <a:bodyPr wrap="square" rtlCol="0">
            <a:spAutoFit/>
          </a:bodyPr>
          <a:lstStyle/>
          <a:p>
            <a:pPr marL="457200" indent="-457200" fontAlgn="base">
              <a:lnSpc>
                <a:spcPct val="150000"/>
              </a:lnSpc>
              <a:buFont typeface="+mj-lt"/>
              <a:buAutoNum type="arabicPeriod"/>
            </a:pPr>
            <a:r>
              <a:rPr lang="en-CA" sz="2200" dirty="0">
                <a:solidFill>
                  <a:srgbClr val="A9266F"/>
                </a:solidFill>
                <a:latin typeface="Arial"/>
                <a:cs typeface="Arial"/>
              </a:rPr>
              <a:t>Up-to-date </a:t>
            </a:r>
            <a:r>
              <a:rPr lang="en-CA" sz="2200" b="1" dirty="0">
                <a:solidFill>
                  <a:srgbClr val="A9266F"/>
                </a:solidFill>
                <a:latin typeface="Arial"/>
                <a:cs typeface="Arial"/>
              </a:rPr>
              <a:t>resource directory</a:t>
            </a:r>
            <a:endParaRPr lang="en-CA" sz="2200" dirty="0">
              <a:solidFill>
                <a:srgbClr val="A9266F"/>
              </a:solidFill>
              <a:latin typeface="Arial"/>
              <a:cs typeface="Arial"/>
            </a:endParaRPr>
          </a:p>
          <a:p>
            <a:pPr marL="457200" indent="-457200" fontAlgn="base">
              <a:lnSpc>
                <a:spcPct val="150000"/>
              </a:lnSpc>
              <a:buFont typeface="+mj-lt"/>
              <a:buAutoNum type="arabicPeriod"/>
            </a:pPr>
            <a:r>
              <a:rPr lang="en-CA" sz="2200" b="1" dirty="0">
                <a:solidFill>
                  <a:srgbClr val="A9266F"/>
                </a:solidFill>
                <a:latin typeface="Arial"/>
                <a:cs typeface="Arial"/>
              </a:rPr>
              <a:t>Categorization</a:t>
            </a:r>
            <a:r>
              <a:rPr lang="en-CA" sz="2200" dirty="0">
                <a:solidFill>
                  <a:srgbClr val="A9266F"/>
                </a:solidFill>
                <a:latin typeface="Arial"/>
                <a:cs typeface="Arial"/>
              </a:rPr>
              <a:t> of all programs  </a:t>
            </a:r>
          </a:p>
          <a:p>
            <a:pPr marL="457200" indent="-457200" fontAlgn="base">
              <a:lnSpc>
                <a:spcPct val="150000"/>
              </a:lnSpc>
              <a:buFont typeface="+mj-lt"/>
              <a:buAutoNum type="arabicPeriod"/>
            </a:pPr>
            <a:r>
              <a:rPr lang="en-CA" sz="2200" b="1" dirty="0">
                <a:latin typeface="Arial"/>
                <a:cs typeface="Arial"/>
              </a:rPr>
              <a:t>Mapping of locations </a:t>
            </a:r>
          </a:p>
          <a:p>
            <a:pPr marL="457200" indent="-457200" fontAlgn="base">
              <a:lnSpc>
                <a:spcPct val="150000"/>
              </a:lnSpc>
              <a:buFont typeface="+mj-lt"/>
              <a:buAutoNum type="arabicPeriod"/>
            </a:pPr>
            <a:r>
              <a:rPr lang="en-CA" sz="2200" b="1" dirty="0">
                <a:solidFill>
                  <a:schemeClr val="bg1">
                    <a:lumMod val="65000"/>
                  </a:schemeClr>
                </a:solidFill>
                <a:latin typeface="Arial"/>
                <a:cs typeface="Arial"/>
              </a:rPr>
              <a:t>Real-time occupancy </a:t>
            </a:r>
            <a:r>
              <a:rPr lang="en-CA" sz="2200" dirty="0">
                <a:solidFill>
                  <a:schemeClr val="bg1">
                    <a:lumMod val="65000"/>
                  </a:schemeClr>
                </a:solidFill>
                <a:latin typeface="Arial"/>
                <a:cs typeface="Arial"/>
              </a:rPr>
              <a:t>report </a:t>
            </a:r>
          </a:p>
          <a:p>
            <a:pPr marL="457200" indent="-457200" fontAlgn="base">
              <a:lnSpc>
                <a:spcPct val="150000"/>
              </a:lnSpc>
              <a:buFont typeface="+mj-lt"/>
              <a:buAutoNum type="arabicPeriod"/>
            </a:pPr>
            <a:r>
              <a:rPr lang="en-CA" sz="2200" dirty="0">
                <a:latin typeface="Arial"/>
                <a:cs typeface="Arial"/>
              </a:rPr>
              <a:t>Clear </a:t>
            </a:r>
            <a:r>
              <a:rPr lang="en-CA" sz="2200" b="1" dirty="0">
                <a:latin typeface="Arial"/>
                <a:cs typeface="Arial"/>
              </a:rPr>
              <a:t>eligibility criteria</a:t>
            </a:r>
          </a:p>
        </p:txBody>
      </p:sp>
      <p:sp>
        <p:nvSpPr>
          <p:cNvPr id="10" name="Rectangle 2">
            <a:extLst>
              <a:ext uri="{FF2B5EF4-FFF2-40B4-BE49-F238E27FC236}">
                <a16:creationId xmlns:a16="http://schemas.microsoft.com/office/drawing/2014/main" xmlns="" id="{F43A55D8-8F5E-47FB-8D46-7C53E980FA79}"/>
              </a:ext>
            </a:extLst>
          </p:cNvPr>
          <p:cNvSpPr>
            <a:spLocks noChangeArrowheads="1"/>
          </p:cNvSpPr>
          <p:nvPr/>
        </p:nvSpPr>
        <p:spPr bwMode="auto">
          <a:xfrm>
            <a:off x="595312" y="2588898"/>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a:solidFill>
                  <a:srgbClr val="A9266F"/>
                </a:solidFill>
                <a:latin typeface="Arial"/>
                <a:cs typeface="Arial"/>
              </a:rPr>
              <a:t>Phase I 		</a:t>
            </a:r>
            <a:endParaRPr lang="en-US" sz="2400" b="1" dirty="0">
              <a:latin typeface="Arial"/>
              <a:cs typeface="Arial"/>
            </a:endParaRPr>
          </a:p>
        </p:txBody>
      </p:sp>
      <p:pic>
        <p:nvPicPr>
          <p:cNvPr id="11" name="Graphic 10" descr="Checkmark">
            <a:extLst>
              <a:ext uri="{FF2B5EF4-FFF2-40B4-BE49-F238E27FC236}">
                <a16:creationId xmlns:a16="http://schemas.microsoft.com/office/drawing/2014/main" xmlns="" id="{2107FDFC-3B6C-48DD-8907-3E56C329DE0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3081132"/>
            <a:ext cx="483703" cy="483703"/>
          </a:xfrm>
          <a:prstGeom prst="rect">
            <a:avLst/>
          </a:prstGeom>
        </p:spPr>
      </p:pic>
      <p:pic>
        <p:nvPicPr>
          <p:cNvPr id="13" name="Graphic 12" descr="Checkmark">
            <a:extLst>
              <a:ext uri="{FF2B5EF4-FFF2-40B4-BE49-F238E27FC236}">
                <a16:creationId xmlns:a16="http://schemas.microsoft.com/office/drawing/2014/main" xmlns="" id="{5861B6CE-0E08-401D-A89A-7F87200B6D0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3564796"/>
            <a:ext cx="483703" cy="483703"/>
          </a:xfrm>
          <a:prstGeom prst="rect">
            <a:avLst/>
          </a:prstGeom>
        </p:spPr>
      </p:pic>
      <p:pic>
        <p:nvPicPr>
          <p:cNvPr id="15" name="Graphic 14" descr="Checkmark">
            <a:extLst>
              <a:ext uri="{FF2B5EF4-FFF2-40B4-BE49-F238E27FC236}">
                <a16:creationId xmlns:a16="http://schemas.microsoft.com/office/drawing/2014/main" xmlns="" id="{8EBC8822-89F7-486A-B6FF-0C519235E5B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2" y="4061751"/>
            <a:ext cx="483703" cy="483703"/>
          </a:xfrm>
          <a:prstGeom prst="rect">
            <a:avLst/>
          </a:prstGeom>
        </p:spPr>
      </p:pic>
      <p:pic>
        <p:nvPicPr>
          <p:cNvPr id="19" name="Graphic 18" descr="Checkmark">
            <a:extLst>
              <a:ext uri="{FF2B5EF4-FFF2-40B4-BE49-F238E27FC236}">
                <a16:creationId xmlns:a16="http://schemas.microsoft.com/office/drawing/2014/main" xmlns="" id="{4946B9C2-1A03-4B26-9135-63A460981F6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0660" y="5055622"/>
            <a:ext cx="483703" cy="483703"/>
          </a:xfrm>
          <a:prstGeom prst="rect">
            <a:avLst/>
          </a:prstGeom>
        </p:spPr>
      </p:pic>
      <p:grpSp>
        <p:nvGrpSpPr>
          <p:cNvPr id="42" name="Group 41">
            <a:extLst>
              <a:ext uri="{FF2B5EF4-FFF2-40B4-BE49-F238E27FC236}">
                <a16:creationId xmlns:a16="http://schemas.microsoft.com/office/drawing/2014/main" xmlns="" id="{61977D3F-5628-4D84-8082-A1A69D1B4130}"/>
              </a:ext>
            </a:extLst>
          </p:cNvPr>
          <p:cNvGrpSpPr/>
          <p:nvPr/>
        </p:nvGrpSpPr>
        <p:grpSpPr>
          <a:xfrm rot="10800000">
            <a:off x="6078978" y="2006045"/>
            <a:ext cx="6020256" cy="3988910"/>
            <a:chOff x="-1531151" y="1050203"/>
            <a:chExt cx="6373677" cy="4560920"/>
          </a:xfrm>
        </p:grpSpPr>
        <p:sp>
          <p:nvSpPr>
            <p:cNvPr id="43" name="Rectangle 42">
              <a:extLst>
                <a:ext uri="{FF2B5EF4-FFF2-40B4-BE49-F238E27FC236}">
                  <a16:creationId xmlns:a16="http://schemas.microsoft.com/office/drawing/2014/main" xmlns="" id="{B2CDCDF8-7303-49E8-A221-043FA8A5FE7C}"/>
                </a:ext>
              </a:extLst>
            </p:cNvPr>
            <p:cNvSpPr/>
            <p:nvPr/>
          </p:nvSpPr>
          <p:spPr>
            <a:xfrm>
              <a:off x="-1531151" y="1050203"/>
              <a:ext cx="5972934" cy="4560920"/>
            </a:xfrm>
            <a:prstGeom prst="rect">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4" name="Group 43">
              <a:extLst>
                <a:ext uri="{FF2B5EF4-FFF2-40B4-BE49-F238E27FC236}">
                  <a16:creationId xmlns:a16="http://schemas.microsoft.com/office/drawing/2014/main" xmlns="" id="{F2401936-9834-42EE-B9DB-067DDA0DF67A}"/>
                </a:ext>
              </a:extLst>
            </p:cNvPr>
            <p:cNvGrpSpPr/>
            <p:nvPr/>
          </p:nvGrpSpPr>
          <p:grpSpPr>
            <a:xfrm>
              <a:off x="4304699" y="1761702"/>
              <a:ext cx="537827" cy="812835"/>
              <a:chOff x="4438487" y="1489746"/>
              <a:chExt cx="537827" cy="812835"/>
            </a:xfrm>
          </p:grpSpPr>
          <p:sp>
            <p:nvSpPr>
              <p:cNvPr id="45" name="Isosceles Triangle 31">
                <a:extLst>
                  <a:ext uri="{FF2B5EF4-FFF2-40B4-BE49-F238E27FC236}">
                    <a16:creationId xmlns:a16="http://schemas.microsoft.com/office/drawing/2014/main" xmlns="" id="{BD175FEE-8986-462B-872F-C29A240D2C33}"/>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Isosceles Triangle 32">
                <a:extLst>
                  <a:ext uri="{FF2B5EF4-FFF2-40B4-BE49-F238E27FC236}">
                    <a16:creationId xmlns:a16="http://schemas.microsoft.com/office/drawing/2014/main" xmlns="" id="{31140024-A23F-4A80-A78E-FD4AA10219C9}"/>
                  </a:ext>
                </a:extLst>
              </p:cNvPr>
              <p:cNvSpPr/>
              <p:nvPr/>
            </p:nvSpPr>
            <p:spPr>
              <a:xfrm rot="5298448">
                <a:off x="4283396" y="1706236"/>
                <a:ext cx="666139" cy="355957"/>
              </a:xfrm>
              <a:prstGeom prst="triangle">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
        <p:nvSpPr>
          <p:cNvPr id="47" name="Rectangle 46">
            <a:extLst>
              <a:ext uri="{FF2B5EF4-FFF2-40B4-BE49-F238E27FC236}">
                <a16:creationId xmlns:a16="http://schemas.microsoft.com/office/drawing/2014/main" xmlns="" id="{89A14643-852D-48C2-86E5-C14F65E9DB55}"/>
              </a:ext>
            </a:extLst>
          </p:cNvPr>
          <p:cNvSpPr/>
          <p:nvPr/>
        </p:nvSpPr>
        <p:spPr>
          <a:xfrm>
            <a:off x="6593003" y="2442808"/>
            <a:ext cx="5506231" cy="3076548"/>
          </a:xfrm>
          <a:prstGeom prst="rect">
            <a:avLst/>
          </a:prstGeom>
        </p:spPr>
        <p:txBody>
          <a:bodyPr wrap="square">
            <a:spAutoFit/>
          </a:bodyPr>
          <a:lstStyle/>
          <a:p>
            <a:pPr>
              <a:lnSpc>
                <a:spcPct val="150000"/>
              </a:lnSpc>
            </a:pPr>
            <a:r>
              <a:rPr lang="en-US" sz="2200" b="1" dirty="0">
                <a:solidFill>
                  <a:schemeClr val="bg1"/>
                </a:solidFill>
                <a:latin typeface="Arial" panose="020B0604020202020204" pitchFamily="34" charset="0"/>
                <a:cs typeface="Arial" panose="020B0604020202020204" pitchFamily="34" charset="0"/>
              </a:rPr>
              <a:t>You will need:</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Dedicated staff capacity</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Attention to detail</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Compatibility with other initiatives</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i.e. Coordinated Access </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Weekly Systems Capacity Report</a:t>
            </a:r>
          </a:p>
        </p:txBody>
      </p:sp>
    </p:spTree>
    <p:extLst>
      <p:ext uri="{BB962C8B-B14F-4D97-AF65-F5344CB8AC3E}">
        <p14:creationId xmlns:p14="http://schemas.microsoft.com/office/powerpoint/2010/main" val="31683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2B0CCCC5-0C35-4C00-BFE8-F484CF4649AA}"/>
              </a:ext>
            </a:extLst>
          </p:cNvPr>
          <p:cNvGrpSpPr/>
          <p:nvPr/>
        </p:nvGrpSpPr>
        <p:grpSpPr>
          <a:xfrm>
            <a:off x="6228522" y="1956618"/>
            <a:ext cx="5870712" cy="4919814"/>
            <a:chOff x="4269651" y="1569279"/>
            <a:chExt cx="4269438" cy="4041843"/>
          </a:xfrm>
        </p:grpSpPr>
        <p:sp>
          <p:nvSpPr>
            <p:cNvPr id="35" name="Rectangle 34">
              <a:extLst>
                <a:ext uri="{FF2B5EF4-FFF2-40B4-BE49-F238E27FC236}">
                  <a16:creationId xmlns:a16="http://schemas.microsoft.com/office/drawing/2014/main" xmlns="" id="{9C963F88-7E08-4B48-8E0C-16891AB0BD24}"/>
                </a:ext>
              </a:extLst>
            </p:cNvPr>
            <p:cNvSpPr/>
            <p:nvPr/>
          </p:nvSpPr>
          <p:spPr>
            <a:xfrm>
              <a:off x="4572000" y="1569279"/>
              <a:ext cx="3967089" cy="4041843"/>
            </a:xfrm>
            <a:prstGeom prst="rect">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xmlns="" id="{2E40730E-D97A-4315-AF59-8900FF9CCBFF}"/>
                </a:ext>
              </a:extLst>
            </p:cNvPr>
            <p:cNvGrpSpPr/>
            <p:nvPr/>
          </p:nvGrpSpPr>
          <p:grpSpPr>
            <a:xfrm flipH="1">
              <a:off x="4269651" y="4435811"/>
              <a:ext cx="537827" cy="812835"/>
              <a:chOff x="4438487" y="1489746"/>
              <a:chExt cx="537827" cy="812835"/>
            </a:xfrm>
          </p:grpSpPr>
          <p:sp>
            <p:nvSpPr>
              <p:cNvPr id="37" name="Isosceles Triangle 25">
                <a:extLst>
                  <a:ext uri="{FF2B5EF4-FFF2-40B4-BE49-F238E27FC236}">
                    <a16:creationId xmlns:a16="http://schemas.microsoft.com/office/drawing/2014/main" xmlns="" id="{B1CE0690-2567-4D64-AE79-D72B26F69FD3}"/>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6">
                <a:extLst>
                  <a:ext uri="{FF2B5EF4-FFF2-40B4-BE49-F238E27FC236}">
                    <a16:creationId xmlns:a16="http://schemas.microsoft.com/office/drawing/2014/main" xmlns="" id="{FFB99827-971B-4F8B-92A0-962B57B6E22E}"/>
                  </a:ext>
                </a:extLst>
              </p:cNvPr>
              <p:cNvSpPr/>
              <p:nvPr/>
            </p:nvSpPr>
            <p:spPr>
              <a:xfrm rot="5298448">
                <a:off x="4283396" y="1706236"/>
                <a:ext cx="666139" cy="355957"/>
              </a:xfrm>
              <a:prstGeom prst="triangle">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10036"/>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Getting to phase II</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1828801" y="2438410"/>
            <a:ext cx="4916556" cy="3584379"/>
          </a:xfrm>
          <a:prstGeom prst="rect">
            <a:avLst/>
          </a:prstGeom>
          <a:noFill/>
        </p:spPr>
        <p:txBody>
          <a:bodyPr wrap="square" rtlCol="0">
            <a:spAutoFit/>
          </a:bodyPr>
          <a:lstStyle/>
          <a:p>
            <a:pPr marL="457200" indent="-457200" fontAlgn="base">
              <a:lnSpc>
                <a:spcPct val="150000"/>
              </a:lnSpc>
              <a:buFont typeface="+mj-lt"/>
              <a:buAutoNum type="arabicPeriod"/>
            </a:pPr>
            <a:r>
              <a:rPr lang="en-CA" sz="2200" dirty="0">
                <a:solidFill>
                  <a:schemeClr val="bg1">
                    <a:lumMod val="65000"/>
                  </a:schemeClr>
                </a:solidFill>
                <a:latin typeface="Arial"/>
                <a:cs typeface="Arial"/>
              </a:rPr>
              <a:t>Up-to-date </a:t>
            </a:r>
            <a:r>
              <a:rPr lang="en-CA" sz="2200" b="1" dirty="0">
                <a:solidFill>
                  <a:schemeClr val="bg1">
                    <a:lumMod val="65000"/>
                  </a:schemeClr>
                </a:solidFill>
                <a:latin typeface="Arial"/>
                <a:cs typeface="Arial"/>
              </a:rPr>
              <a:t>resource directory</a:t>
            </a:r>
            <a:endParaRPr lang="en-CA" sz="2200" dirty="0">
              <a:solidFill>
                <a:schemeClr val="bg1">
                  <a:lumMod val="65000"/>
                </a:schemeClr>
              </a:solidFill>
              <a:latin typeface="Arial"/>
              <a:cs typeface="Arial"/>
            </a:endParaRPr>
          </a:p>
          <a:p>
            <a:pPr marL="457200" indent="-457200" fontAlgn="base">
              <a:lnSpc>
                <a:spcPct val="150000"/>
              </a:lnSpc>
              <a:buFont typeface="+mj-lt"/>
              <a:buAutoNum type="arabicPeriod"/>
            </a:pPr>
            <a:r>
              <a:rPr lang="en-CA" sz="2200" b="1" dirty="0">
                <a:solidFill>
                  <a:schemeClr val="bg1">
                    <a:lumMod val="65000"/>
                  </a:schemeClr>
                </a:solidFill>
                <a:latin typeface="Arial"/>
                <a:cs typeface="Arial"/>
              </a:rPr>
              <a:t>Categorization</a:t>
            </a:r>
            <a:r>
              <a:rPr lang="en-CA" sz="2200" dirty="0">
                <a:solidFill>
                  <a:schemeClr val="bg1">
                    <a:lumMod val="65000"/>
                  </a:schemeClr>
                </a:solidFill>
                <a:latin typeface="Arial"/>
                <a:cs typeface="Arial"/>
              </a:rPr>
              <a:t> of all programs  </a:t>
            </a:r>
          </a:p>
          <a:p>
            <a:pPr marL="457200" indent="-457200" fontAlgn="base">
              <a:lnSpc>
                <a:spcPct val="150000"/>
              </a:lnSpc>
              <a:buFont typeface="+mj-lt"/>
              <a:buAutoNum type="arabicPeriod"/>
            </a:pPr>
            <a:r>
              <a:rPr lang="en-CA" sz="2200" b="1" dirty="0">
                <a:solidFill>
                  <a:schemeClr val="bg1">
                    <a:lumMod val="65000"/>
                  </a:schemeClr>
                </a:solidFill>
                <a:latin typeface="Arial"/>
                <a:cs typeface="Arial"/>
              </a:rPr>
              <a:t>Mapping of locations </a:t>
            </a:r>
          </a:p>
          <a:p>
            <a:pPr marL="457200" indent="-457200" fontAlgn="base">
              <a:lnSpc>
                <a:spcPct val="150000"/>
              </a:lnSpc>
              <a:buFont typeface="+mj-lt"/>
              <a:buAutoNum type="arabicPeriod"/>
            </a:pPr>
            <a:r>
              <a:rPr lang="en-CA" sz="2200" b="1" dirty="0">
                <a:latin typeface="Arial"/>
                <a:cs typeface="Arial"/>
              </a:rPr>
              <a:t>Real-time occupancy </a:t>
            </a:r>
            <a:r>
              <a:rPr lang="en-CA" sz="2200" dirty="0">
                <a:latin typeface="Arial"/>
                <a:cs typeface="Arial"/>
              </a:rPr>
              <a:t>report </a:t>
            </a:r>
          </a:p>
          <a:p>
            <a:pPr marL="457200" indent="-457200" fontAlgn="base">
              <a:lnSpc>
                <a:spcPct val="150000"/>
              </a:lnSpc>
              <a:buFont typeface="+mj-lt"/>
              <a:buAutoNum type="arabicPeriod"/>
            </a:pPr>
            <a:r>
              <a:rPr lang="en-CA" sz="2200" dirty="0">
                <a:solidFill>
                  <a:schemeClr val="bg1">
                    <a:lumMod val="65000"/>
                  </a:schemeClr>
                </a:solidFill>
                <a:latin typeface="Arial"/>
                <a:cs typeface="Arial"/>
              </a:rPr>
              <a:t>Clear </a:t>
            </a:r>
            <a:r>
              <a:rPr lang="en-CA" sz="2200" b="1" dirty="0">
                <a:solidFill>
                  <a:schemeClr val="bg1">
                    <a:lumMod val="65000"/>
                  </a:schemeClr>
                </a:solidFill>
                <a:latin typeface="Arial"/>
                <a:cs typeface="Arial"/>
              </a:rPr>
              <a:t>eligibility criteria</a:t>
            </a:r>
          </a:p>
          <a:p>
            <a:pPr marL="457200" indent="-457200" fontAlgn="base">
              <a:lnSpc>
                <a:spcPct val="150000"/>
              </a:lnSpc>
              <a:buFont typeface="+mj-lt"/>
              <a:buAutoNum type="arabicPeriod"/>
            </a:pPr>
            <a:r>
              <a:rPr lang="en-CA" sz="2200" b="1" dirty="0">
                <a:latin typeface="Arial"/>
                <a:cs typeface="Arial"/>
              </a:rPr>
              <a:t>Feedback loop </a:t>
            </a:r>
          </a:p>
          <a:p>
            <a:pPr marL="457200" indent="-457200" fontAlgn="base">
              <a:lnSpc>
                <a:spcPct val="150000"/>
              </a:lnSpc>
              <a:buFont typeface="+mj-lt"/>
              <a:buAutoNum type="arabicPeriod"/>
            </a:pPr>
            <a:r>
              <a:rPr lang="en-CA" sz="2200" b="1" dirty="0">
                <a:latin typeface="Arial"/>
                <a:cs typeface="Arial"/>
              </a:rPr>
              <a:t>Performance indicators</a:t>
            </a:r>
            <a:endParaRPr lang="en-CA" sz="2200" dirty="0">
              <a:latin typeface="Arial"/>
              <a:cs typeface="Arial"/>
            </a:endParaRPr>
          </a:p>
        </p:txBody>
      </p:sp>
      <p:sp>
        <p:nvSpPr>
          <p:cNvPr id="10" name="Rectangle 2">
            <a:extLst>
              <a:ext uri="{FF2B5EF4-FFF2-40B4-BE49-F238E27FC236}">
                <a16:creationId xmlns:a16="http://schemas.microsoft.com/office/drawing/2014/main" xmlns="" id="{F43A55D8-8F5E-47FB-8D46-7C53E980FA79}"/>
              </a:ext>
            </a:extLst>
          </p:cNvPr>
          <p:cNvSpPr>
            <a:spLocks noChangeArrowheads="1"/>
          </p:cNvSpPr>
          <p:nvPr/>
        </p:nvSpPr>
        <p:spPr bwMode="auto">
          <a:xfrm>
            <a:off x="595312" y="2019052"/>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a:latin typeface="Arial"/>
                <a:cs typeface="Arial"/>
              </a:rPr>
              <a:t>Phase II</a:t>
            </a:r>
          </a:p>
        </p:txBody>
      </p:sp>
      <p:pic>
        <p:nvPicPr>
          <p:cNvPr id="12" name="Graphic 11" descr="Checkmark">
            <a:extLst>
              <a:ext uri="{FF2B5EF4-FFF2-40B4-BE49-F238E27FC236}">
                <a16:creationId xmlns:a16="http://schemas.microsoft.com/office/drawing/2014/main" xmlns="" id="{0CB66508-9BC1-4229-8623-E002101511C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570" y="2511286"/>
            <a:ext cx="483703" cy="483703"/>
          </a:xfrm>
          <a:prstGeom prst="rect">
            <a:avLst/>
          </a:prstGeom>
        </p:spPr>
      </p:pic>
      <p:pic>
        <p:nvPicPr>
          <p:cNvPr id="14" name="Graphic 13" descr="Checkmark">
            <a:extLst>
              <a:ext uri="{FF2B5EF4-FFF2-40B4-BE49-F238E27FC236}">
                <a16:creationId xmlns:a16="http://schemas.microsoft.com/office/drawing/2014/main" xmlns="" id="{65075CD3-EAD0-4A2A-AE59-B2AA9CE574E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570" y="2994950"/>
            <a:ext cx="483703" cy="483703"/>
          </a:xfrm>
          <a:prstGeom prst="rect">
            <a:avLst/>
          </a:prstGeom>
        </p:spPr>
      </p:pic>
      <p:pic>
        <p:nvPicPr>
          <p:cNvPr id="16" name="Graphic 15" descr="Checkmark">
            <a:extLst>
              <a:ext uri="{FF2B5EF4-FFF2-40B4-BE49-F238E27FC236}">
                <a16:creationId xmlns:a16="http://schemas.microsoft.com/office/drawing/2014/main" xmlns="" id="{9FD4DB54-3BDC-412D-A77E-CB0D4B36D11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570" y="3491905"/>
            <a:ext cx="483703" cy="483703"/>
          </a:xfrm>
          <a:prstGeom prst="rect">
            <a:avLst/>
          </a:prstGeom>
        </p:spPr>
      </p:pic>
      <p:pic>
        <p:nvPicPr>
          <p:cNvPr id="18" name="Graphic 17" descr="Checkmark">
            <a:extLst>
              <a:ext uri="{FF2B5EF4-FFF2-40B4-BE49-F238E27FC236}">
                <a16:creationId xmlns:a16="http://schemas.microsoft.com/office/drawing/2014/main" xmlns="" id="{CE270229-99DA-4204-BA61-06FE3179C9A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95570" y="4002112"/>
            <a:ext cx="483703" cy="483703"/>
          </a:xfrm>
          <a:prstGeom prst="rect">
            <a:avLst/>
          </a:prstGeom>
        </p:spPr>
      </p:pic>
      <p:pic>
        <p:nvPicPr>
          <p:cNvPr id="20" name="Graphic 19" descr="Checkmark">
            <a:extLst>
              <a:ext uri="{FF2B5EF4-FFF2-40B4-BE49-F238E27FC236}">
                <a16:creationId xmlns:a16="http://schemas.microsoft.com/office/drawing/2014/main" xmlns="" id="{5AF6FC85-5D53-4E3E-B1C5-CD8BB5382CC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568" y="4485776"/>
            <a:ext cx="483703" cy="483703"/>
          </a:xfrm>
          <a:prstGeom prst="rect">
            <a:avLst/>
          </a:prstGeom>
        </p:spPr>
      </p:pic>
      <p:pic>
        <p:nvPicPr>
          <p:cNvPr id="22" name="Graphic 21" descr="Checkmark">
            <a:extLst>
              <a:ext uri="{FF2B5EF4-FFF2-40B4-BE49-F238E27FC236}">
                <a16:creationId xmlns:a16="http://schemas.microsoft.com/office/drawing/2014/main" xmlns="" id="{B3F08465-7EC7-4F1D-AF29-BA901DFA84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95570" y="4995942"/>
            <a:ext cx="483703" cy="483703"/>
          </a:xfrm>
          <a:prstGeom prst="rect">
            <a:avLst/>
          </a:prstGeom>
        </p:spPr>
      </p:pic>
      <p:pic>
        <p:nvPicPr>
          <p:cNvPr id="24" name="Graphic 23" descr="Checkmark">
            <a:extLst>
              <a:ext uri="{FF2B5EF4-FFF2-40B4-BE49-F238E27FC236}">
                <a16:creationId xmlns:a16="http://schemas.microsoft.com/office/drawing/2014/main" xmlns="" id="{E4803A3D-9ECE-44E9-B8C2-36A72A9B11B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95572" y="5492899"/>
            <a:ext cx="483703" cy="483703"/>
          </a:xfrm>
          <a:prstGeom prst="rect">
            <a:avLst/>
          </a:prstGeom>
        </p:spPr>
      </p:pic>
      <p:sp>
        <p:nvSpPr>
          <p:cNvPr id="33" name="Rectangle 32">
            <a:extLst>
              <a:ext uri="{FF2B5EF4-FFF2-40B4-BE49-F238E27FC236}">
                <a16:creationId xmlns:a16="http://schemas.microsoft.com/office/drawing/2014/main" xmlns="" id="{BE339A8B-8F16-46DE-9244-45243769DAC8}"/>
              </a:ext>
            </a:extLst>
          </p:cNvPr>
          <p:cNvSpPr/>
          <p:nvPr/>
        </p:nvSpPr>
        <p:spPr>
          <a:xfrm>
            <a:off x="6948859" y="2063495"/>
            <a:ext cx="5057781" cy="4600042"/>
          </a:xfrm>
          <a:prstGeom prst="rect">
            <a:avLst/>
          </a:prstGeom>
        </p:spPr>
        <p:txBody>
          <a:bodyPr wrap="square">
            <a:spAutoFit/>
          </a:bodyPr>
          <a:lstStyle/>
          <a:p>
            <a:pPr>
              <a:lnSpc>
                <a:spcPct val="150000"/>
              </a:lnSpc>
            </a:pPr>
            <a:r>
              <a:rPr lang="en-US" sz="2200" b="1" dirty="0">
                <a:solidFill>
                  <a:schemeClr val="bg1"/>
                </a:solidFill>
                <a:latin typeface="Arial" panose="020B0604020202020204" pitchFamily="34" charset="0"/>
                <a:cs typeface="Arial" panose="020B0604020202020204" pitchFamily="34" charset="0"/>
              </a:rPr>
              <a:t>You will need:</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Feedback from clients, staff, etc.</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Info on program evolution</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HF fidelity</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Acuity mix, funding, etc.</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Ongoing data collection</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 occupancy</a:t>
            </a:r>
          </a:p>
          <a:p>
            <a:pPr marL="800100" lvl="1"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Delivery on outcomes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(i.e. housing stability)</a:t>
            </a:r>
          </a:p>
        </p:txBody>
      </p:sp>
    </p:spTree>
    <p:extLst>
      <p:ext uri="{BB962C8B-B14F-4D97-AF65-F5344CB8AC3E}">
        <p14:creationId xmlns:p14="http://schemas.microsoft.com/office/powerpoint/2010/main" val="370007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Integrating with coordinated access</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2" y="2363854"/>
            <a:ext cx="6759645" cy="4493538"/>
          </a:xfrm>
          <a:prstGeom prst="rect">
            <a:avLst/>
          </a:prstGeom>
          <a:noFill/>
        </p:spPr>
        <p:txBody>
          <a:bodyPr wrap="square" rtlCol="0">
            <a:spAutoFit/>
          </a:bodyPr>
          <a:lstStyle/>
          <a:p>
            <a:pPr marL="457200" indent="-457200" fontAlgn="base">
              <a:lnSpc>
                <a:spcPct val="150000"/>
              </a:lnSpc>
              <a:buFont typeface="Arial" panose="020B0604020202020204" pitchFamily="34" charset="0"/>
              <a:buChar char="•"/>
            </a:pPr>
            <a:r>
              <a:rPr lang="en-CA" sz="2200" b="1" dirty="0">
                <a:solidFill>
                  <a:srgbClr val="A9266F"/>
                </a:solidFill>
                <a:latin typeface="Arial"/>
                <a:cs typeface="Arial"/>
              </a:rPr>
              <a:t>By Name List </a:t>
            </a:r>
            <a:r>
              <a:rPr lang="en-CA" sz="2200" dirty="0">
                <a:solidFill>
                  <a:srgbClr val="A9266F"/>
                </a:solidFill>
                <a:latin typeface="Arial"/>
                <a:cs typeface="Arial"/>
              </a:rPr>
              <a:t>(BNL)</a:t>
            </a:r>
          </a:p>
          <a:p>
            <a:pPr marL="457200" indent="-457200" fontAlgn="base">
              <a:lnSpc>
                <a:spcPct val="150000"/>
              </a:lnSpc>
              <a:buFont typeface="Arial" panose="020B0604020202020204" pitchFamily="34" charset="0"/>
              <a:buChar char="•"/>
            </a:pPr>
            <a:r>
              <a:rPr lang="en-CA" sz="2200" b="1" dirty="0">
                <a:solidFill>
                  <a:srgbClr val="A9266F"/>
                </a:solidFill>
                <a:latin typeface="Arial"/>
                <a:cs typeface="Arial"/>
              </a:rPr>
              <a:t>Systems Capacity Report </a:t>
            </a:r>
          </a:p>
          <a:p>
            <a:pPr marL="914400" lvl="1" indent="-457200" fontAlgn="base">
              <a:lnSpc>
                <a:spcPct val="150000"/>
              </a:lnSpc>
              <a:buFont typeface="Arial" panose="020B0604020202020204" pitchFamily="34" charset="0"/>
              <a:buChar char="•"/>
            </a:pPr>
            <a:r>
              <a:rPr lang="en-CA" sz="2200" dirty="0">
                <a:solidFill>
                  <a:srgbClr val="A9266F"/>
                </a:solidFill>
                <a:latin typeface="Arial"/>
                <a:cs typeface="Arial"/>
              </a:rPr>
              <a:t>Currently updated weekly</a:t>
            </a:r>
          </a:p>
          <a:p>
            <a:pPr marL="457200" indent="-457200" fontAlgn="base">
              <a:lnSpc>
                <a:spcPct val="150000"/>
              </a:lnSpc>
              <a:buFont typeface="Arial" panose="020B0604020202020204" pitchFamily="34" charset="0"/>
              <a:buChar char="•"/>
            </a:pPr>
            <a:r>
              <a:rPr lang="en-CA" sz="2200" b="1" dirty="0">
                <a:solidFill>
                  <a:srgbClr val="A9266F"/>
                </a:solidFill>
                <a:latin typeface="Arial"/>
                <a:cs typeface="Arial"/>
              </a:rPr>
              <a:t>Collective Impact Working Group</a:t>
            </a:r>
          </a:p>
          <a:p>
            <a:pPr marL="914400" lvl="1" indent="-457200" fontAlgn="base">
              <a:lnSpc>
                <a:spcPct val="150000"/>
              </a:lnSpc>
              <a:buFont typeface="Arial" panose="020B0604020202020204" pitchFamily="34" charset="0"/>
              <a:buChar char="•"/>
            </a:pPr>
            <a:r>
              <a:rPr lang="en-CA" sz="2200" dirty="0">
                <a:solidFill>
                  <a:srgbClr val="A9266F"/>
                </a:solidFill>
                <a:latin typeface="Arial"/>
                <a:cs typeface="Arial"/>
              </a:rPr>
              <a:t>For cases requiring a collaborative response</a:t>
            </a:r>
          </a:p>
          <a:p>
            <a:pPr marL="457200" indent="-457200" fontAlgn="base">
              <a:lnSpc>
                <a:spcPct val="150000"/>
              </a:lnSpc>
              <a:buFont typeface="Arial" panose="020B0604020202020204" pitchFamily="34" charset="0"/>
              <a:buChar char="•"/>
            </a:pPr>
            <a:r>
              <a:rPr lang="en-CA" sz="2200" b="1" dirty="0">
                <a:solidFill>
                  <a:srgbClr val="A9266F"/>
                </a:solidFill>
                <a:latin typeface="Arial"/>
                <a:cs typeface="Arial"/>
              </a:rPr>
              <a:t>Systems Coordination Table</a:t>
            </a:r>
            <a:r>
              <a:rPr lang="en-CA" sz="2200" dirty="0">
                <a:solidFill>
                  <a:srgbClr val="A9266F"/>
                </a:solidFill>
                <a:latin typeface="Arial"/>
                <a:cs typeface="Arial"/>
              </a:rPr>
              <a:t> </a:t>
            </a:r>
          </a:p>
          <a:p>
            <a:pPr marL="914400" lvl="1" indent="-457200" fontAlgn="base">
              <a:lnSpc>
                <a:spcPct val="150000"/>
              </a:lnSpc>
              <a:buFont typeface="Arial" panose="020B0604020202020204" pitchFamily="34" charset="0"/>
              <a:buChar char="•"/>
            </a:pPr>
            <a:r>
              <a:rPr lang="en-CA" sz="2200" dirty="0">
                <a:solidFill>
                  <a:srgbClr val="A9266F"/>
                </a:solidFill>
                <a:latin typeface="Arial"/>
                <a:cs typeface="Arial"/>
              </a:rPr>
              <a:t>High-level systems table to identify and fill gaps in system responses </a:t>
            </a:r>
          </a:p>
          <a:p>
            <a:pPr marL="457200" indent="-457200" fontAlgn="base">
              <a:buFont typeface="Arial" panose="020B0604020202020204" pitchFamily="34" charset="0"/>
              <a:buChar char="•"/>
            </a:pPr>
            <a:endParaRPr lang="en-CA" sz="2200" dirty="0">
              <a:solidFill>
                <a:srgbClr val="A9266F"/>
              </a:solidFill>
              <a:latin typeface="Arial"/>
              <a:cs typeface="Arial"/>
            </a:endParaRPr>
          </a:p>
        </p:txBody>
      </p:sp>
      <p:grpSp>
        <p:nvGrpSpPr>
          <p:cNvPr id="6" name="Group 5">
            <a:extLst>
              <a:ext uri="{FF2B5EF4-FFF2-40B4-BE49-F238E27FC236}">
                <a16:creationId xmlns:a16="http://schemas.microsoft.com/office/drawing/2014/main" xmlns="" id="{F55C168E-0A52-4838-9BC7-D37F4373B975}"/>
              </a:ext>
            </a:extLst>
          </p:cNvPr>
          <p:cNvGrpSpPr/>
          <p:nvPr/>
        </p:nvGrpSpPr>
        <p:grpSpPr>
          <a:xfrm rot="10800000">
            <a:off x="6913741" y="2363853"/>
            <a:ext cx="5185489" cy="4129712"/>
            <a:chOff x="-1531151" y="1050203"/>
            <a:chExt cx="6373677" cy="4560920"/>
          </a:xfrm>
        </p:grpSpPr>
        <p:sp>
          <p:nvSpPr>
            <p:cNvPr id="8" name="Rectangle 7">
              <a:extLst>
                <a:ext uri="{FF2B5EF4-FFF2-40B4-BE49-F238E27FC236}">
                  <a16:creationId xmlns:a16="http://schemas.microsoft.com/office/drawing/2014/main" xmlns="" id="{4B112FA7-DE0C-4D94-8C32-68F8F9F5E846}"/>
                </a:ext>
              </a:extLst>
            </p:cNvPr>
            <p:cNvSpPr/>
            <p:nvPr/>
          </p:nvSpPr>
          <p:spPr>
            <a:xfrm>
              <a:off x="-1531151" y="1050203"/>
              <a:ext cx="5972934" cy="4560920"/>
            </a:xfrm>
            <a:prstGeom prst="rect">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9" name="Group 8">
              <a:extLst>
                <a:ext uri="{FF2B5EF4-FFF2-40B4-BE49-F238E27FC236}">
                  <a16:creationId xmlns:a16="http://schemas.microsoft.com/office/drawing/2014/main" xmlns="" id="{A8313E69-4F21-4CD6-AF89-8969B7587E90}"/>
                </a:ext>
              </a:extLst>
            </p:cNvPr>
            <p:cNvGrpSpPr/>
            <p:nvPr/>
          </p:nvGrpSpPr>
          <p:grpSpPr>
            <a:xfrm>
              <a:off x="4304699" y="1761702"/>
              <a:ext cx="537827" cy="812835"/>
              <a:chOff x="4438487" y="1489746"/>
              <a:chExt cx="537827" cy="812835"/>
            </a:xfrm>
          </p:grpSpPr>
          <p:sp>
            <p:nvSpPr>
              <p:cNvPr id="10" name="Isosceles Triangle 31">
                <a:extLst>
                  <a:ext uri="{FF2B5EF4-FFF2-40B4-BE49-F238E27FC236}">
                    <a16:creationId xmlns:a16="http://schemas.microsoft.com/office/drawing/2014/main" xmlns="" id="{9C0D2963-0101-41F6-82C8-AAA303B4CD9C}"/>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Isosceles Triangle 32">
                <a:extLst>
                  <a:ext uri="{FF2B5EF4-FFF2-40B4-BE49-F238E27FC236}">
                    <a16:creationId xmlns:a16="http://schemas.microsoft.com/office/drawing/2014/main" xmlns="" id="{9EDD55FC-DFB8-4D3D-8069-88A5CE825CE9}"/>
                  </a:ext>
                </a:extLst>
              </p:cNvPr>
              <p:cNvSpPr/>
              <p:nvPr/>
            </p:nvSpPr>
            <p:spPr>
              <a:xfrm rot="5298448">
                <a:off x="4283396" y="1706236"/>
                <a:ext cx="666139" cy="355957"/>
              </a:xfrm>
              <a:prstGeom prst="triangle">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
        <p:nvSpPr>
          <p:cNvPr id="12" name="Rectangle 11">
            <a:extLst>
              <a:ext uri="{FF2B5EF4-FFF2-40B4-BE49-F238E27FC236}">
                <a16:creationId xmlns:a16="http://schemas.microsoft.com/office/drawing/2014/main" xmlns="" id="{D2864777-AC2B-4AA3-8192-C42373E0D5AF}"/>
              </a:ext>
            </a:extLst>
          </p:cNvPr>
          <p:cNvSpPr/>
          <p:nvPr/>
        </p:nvSpPr>
        <p:spPr>
          <a:xfrm>
            <a:off x="7354958" y="2912491"/>
            <a:ext cx="4598504" cy="3076548"/>
          </a:xfrm>
          <a:prstGeom prst="rect">
            <a:avLst/>
          </a:prstGeom>
        </p:spPr>
        <p:txBody>
          <a:bodyPr wrap="square">
            <a:spAutoFit/>
          </a:bodyPr>
          <a:lstStyle/>
          <a:p>
            <a:pPr>
              <a:lnSpc>
                <a:spcPct val="150000"/>
              </a:lnSpc>
            </a:pPr>
            <a:r>
              <a:rPr lang="en-US" sz="2200" b="1" dirty="0">
                <a:solidFill>
                  <a:schemeClr val="bg1"/>
                </a:solidFill>
                <a:latin typeface="Arial" panose="020B0604020202020204" pitchFamily="34" charset="0"/>
                <a:cs typeface="Arial" panose="020B0604020202020204" pitchFamily="34" charset="0"/>
              </a:rPr>
              <a:t>Overarching principles:</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Collaboration</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Transparency</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Accountability</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Efficiency of resources</a:t>
            </a:r>
          </a:p>
          <a:p>
            <a:pPr marL="342900" indent="-3429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Focus on participant needs</a:t>
            </a:r>
          </a:p>
        </p:txBody>
      </p:sp>
    </p:spTree>
    <p:extLst>
      <p:ext uri="{BB962C8B-B14F-4D97-AF65-F5344CB8AC3E}">
        <p14:creationId xmlns:p14="http://schemas.microsoft.com/office/powerpoint/2010/main" val="19765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1084842"/>
            <a:ext cx="8222128" cy="223111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cap="all" dirty="0">
                <a:solidFill>
                  <a:srgbClr val="61D0C6"/>
                </a:solidFill>
                <a:latin typeface="Arial"/>
                <a:cs typeface="Arial"/>
              </a:rPr>
              <a:t>Thanks for listening! </a:t>
            </a:r>
            <a:endParaRPr lang="en-US" sz="2800" dirty="0">
              <a:solidFill>
                <a:schemeClr val="bg1">
                  <a:lumMod val="95000"/>
                </a:schemeClr>
              </a:solidFill>
              <a:latin typeface="Arial"/>
              <a:cs typeface="Arial"/>
              <a:hlinkClick r:id="rId2"/>
            </a:endParaRPr>
          </a:p>
          <a:p>
            <a:pPr algn="l"/>
            <a:r>
              <a:rPr lang="en-US" sz="2800" dirty="0">
                <a:solidFill>
                  <a:schemeClr val="bg1"/>
                </a:solidFill>
                <a:latin typeface="Arial"/>
                <a:cs typeface="Arial"/>
              </a:rPr>
              <a:t>For more info:</a:t>
            </a:r>
          </a:p>
          <a:p>
            <a:pPr algn="l"/>
            <a:r>
              <a:rPr lang="en-US" sz="2800" dirty="0">
                <a:solidFill>
                  <a:schemeClr val="bg1">
                    <a:lumMod val="95000"/>
                  </a:schemeClr>
                </a:solidFill>
                <a:latin typeface="Arial"/>
                <a:cs typeface="Arial"/>
                <a:hlinkClick r:id="rId2"/>
              </a:rPr>
              <a:t>jtipple@stjohns.ca</a:t>
            </a:r>
            <a:endParaRPr lang="en-US" sz="2800" dirty="0">
              <a:solidFill>
                <a:schemeClr val="bg1">
                  <a:lumMod val="95000"/>
                </a:schemeClr>
              </a:solidFill>
              <a:latin typeface="Arial"/>
              <a:cs typeface="Arial"/>
            </a:endParaRPr>
          </a:p>
          <a:p>
            <a:pPr algn="l"/>
            <a:r>
              <a:rPr lang="en-US" sz="2800" i="0" dirty="0">
                <a:solidFill>
                  <a:schemeClr val="bg1"/>
                </a:solidFill>
                <a:latin typeface="Arial"/>
                <a:cs typeface="Arial"/>
              </a:rPr>
              <a:t>709.685.4068</a:t>
            </a:r>
          </a:p>
        </p:txBody>
      </p:sp>
    </p:spTree>
    <p:extLst>
      <p:ext uri="{BB962C8B-B14F-4D97-AF65-F5344CB8AC3E}">
        <p14:creationId xmlns:p14="http://schemas.microsoft.com/office/powerpoint/2010/main" val="14358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B30158F-814E-484C-BEC7-9077FB9E2F73}"/>
              </a:ext>
            </a:extLst>
          </p:cNvPr>
          <p:cNvSpPr txBox="1">
            <a:spLocks/>
          </p:cNvSpPr>
          <p:nvPr/>
        </p:nvSpPr>
        <p:spPr bwMode="auto">
          <a:xfrm>
            <a:off x="691959" y="1070003"/>
            <a:ext cx="6388779" cy="141425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i="0" kern="800" cap="all" dirty="0">
                <a:solidFill>
                  <a:schemeClr val="bg1"/>
                </a:solidFill>
                <a:latin typeface="Arial"/>
                <a:cs typeface="Arial"/>
              </a:rPr>
              <a:t>What is it? </a:t>
            </a:r>
          </a:p>
          <a:p>
            <a:pPr algn="l"/>
            <a:r>
              <a:rPr lang="en-US" sz="2800" dirty="0">
                <a:solidFill>
                  <a:schemeClr val="bg1"/>
                </a:solidFill>
                <a:latin typeface="Arial"/>
                <a:cs typeface="Arial"/>
              </a:rPr>
              <a:t>Essential first step in any effort to apply a systems planning approach to complex social issues, like homelessness.</a:t>
            </a:r>
          </a:p>
          <a:p>
            <a:pPr algn="l"/>
            <a:endParaRPr lang="en-US" sz="2800" dirty="0">
              <a:solidFill>
                <a:schemeClr val="bg1"/>
              </a:solidFill>
              <a:latin typeface="Arial"/>
              <a:cs typeface="Arial"/>
            </a:endParaRPr>
          </a:p>
          <a:p>
            <a:pPr algn="l"/>
            <a:r>
              <a:rPr lang="en-US" sz="2800" dirty="0">
                <a:solidFill>
                  <a:schemeClr val="bg1"/>
                </a:solidFill>
                <a:latin typeface="Arial"/>
                <a:cs typeface="Arial"/>
              </a:rPr>
              <a:t>It involves methodically finding, categorizing, and analyzing social assets/resources operating in your community.</a:t>
            </a:r>
            <a:endParaRPr lang="en-US" sz="2800" i="0" dirty="0">
              <a:solidFill>
                <a:schemeClr val="bg1"/>
              </a:solidFill>
              <a:latin typeface="Arial"/>
              <a:cs typeface="Arial"/>
            </a:endParaRPr>
          </a:p>
        </p:txBody>
      </p:sp>
    </p:spTree>
    <p:extLst>
      <p:ext uri="{BB962C8B-B14F-4D97-AF65-F5344CB8AC3E}">
        <p14:creationId xmlns:p14="http://schemas.microsoft.com/office/powerpoint/2010/main" val="56347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440253-C9A3-C74A-9E65-55701A04B213}"/>
              </a:ext>
            </a:extLst>
          </p:cNvPr>
          <p:cNvSpPr txBox="1">
            <a:spLocks/>
          </p:cNvSpPr>
          <p:nvPr/>
        </p:nvSpPr>
        <p:spPr bwMode="auto">
          <a:xfrm>
            <a:off x="621621" y="2079628"/>
            <a:ext cx="7999865" cy="280387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6000" b="1" i="0" cap="all" dirty="0">
                <a:solidFill>
                  <a:srgbClr val="61D0C6"/>
                </a:solidFill>
                <a:latin typeface="Arial"/>
                <a:cs typeface="Arial"/>
              </a:rPr>
              <a:t>Systems </a:t>
            </a:r>
          </a:p>
          <a:p>
            <a:pPr algn="l"/>
            <a:r>
              <a:rPr lang="en-US" sz="6000" b="1" i="0" cap="all" dirty="0">
                <a:solidFill>
                  <a:srgbClr val="61D0C6"/>
                </a:solidFill>
                <a:latin typeface="Arial"/>
                <a:cs typeface="Arial"/>
              </a:rPr>
              <a:t>Mapping 101</a:t>
            </a:r>
          </a:p>
          <a:p>
            <a:pPr algn="l"/>
            <a:r>
              <a:rPr lang="en-US" sz="2800" dirty="0">
                <a:solidFill>
                  <a:schemeClr val="bg1"/>
                </a:solidFill>
                <a:latin typeface="Arial"/>
                <a:cs typeface="Arial"/>
              </a:rPr>
              <a:t>David French, Director of Policy and Planning</a:t>
            </a:r>
          </a:p>
          <a:p>
            <a:pPr algn="l"/>
            <a:r>
              <a:rPr lang="en-US" sz="2800" i="0" dirty="0">
                <a:solidFill>
                  <a:schemeClr val="bg1"/>
                </a:solidFill>
                <a:latin typeface="Arial"/>
                <a:cs typeface="Arial"/>
              </a:rPr>
              <a:t>A Way </a:t>
            </a:r>
            <a:r>
              <a:rPr lang="en-US" sz="2800" dirty="0">
                <a:solidFill>
                  <a:schemeClr val="bg1"/>
                </a:solidFill>
                <a:latin typeface="Arial"/>
                <a:cs typeface="Arial"/>
              </a:rPr>
              <a:t>Home Canada</a:t>
            </a:r>
            <a:endParaRPr lang="en-US" sz="2800" i="0" dirty="0">
              <a:solidFill>
                <a:schemeClr val="bg1"/>
              </a:solidFill>
              <a:latin typeface="Arial"/>
              <a:cs typeface="Arial"/>
            </a:endParaRPr>
          </a:p>
        </p:txBody>
      </p:sp>
      <p:sp>
        <p:nvSpPr>
          <p:cNvPr id="5" name="Title 3">
            <a:extLst>
              <a:ext uri="{FF2B5EF4-FFF2-40B4-BE49-F238E27FC236}">
                <a16:creationId xmlns:a16="http://schemas.microsoft.com/office/drawing/2014/main" xmlns="" id="{6C5EF9F8-0BDE-E545-88F3-12215ABE679D}"/>
              </a:ext>
            </a:extLst>
          </p:cNvPr>
          <p:cNvSpPr txBox="1">
            <a:spLocks/>
          </p:cNvSpPr>
          <p:nvPr/>
        </p:nvSpPr>
        <p:spPr bwMode="auto">
          <a:xfrm>
            <a:off x="621621" y="4966127"/>
            <a:ext cx="5193111" cy="34610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2000" i="0" dirty="0">
                <a:solidFill>
                  <a:schemeClr val="bg1"/>
                </a:solidFill>
                <a:latin typeface="Arial"/>
                <a:cs typeface="Arial"/>
              </a:rPr>
              <a:t>October 23, 2018</a:t>
            </a:r>
          </a:p>
        </p:txBody>
      </p:sp>
    </p:spTree>
    <p:extLst>
      <p:ext uri="{BB962C8B-B14F-4D97-AF65-F5344CB8AC3E}">
        <p14:creationId xmlns:p14="http://schemas.microsoft.com/office/powerpoint/2010/main" val="272428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023166-54C5-0042-B05F-4D89FA250171}"/>
              </a:ext>
            </a:extLst>
          </p:cNvPr>
          <p:cNvPicPr>
            <a:picLocks noChangeAspect="1"/>
          </p:cNvPicPr>
          <p:nvPr/>
        </p:nvPicPr>
        <p:blipFill rotWithShape="1">
          <a:blip r:embed="rId2"/>
          <a:srcRect l="4167" t="37408" r="5554" b="25000"/>
          <a:stretch/>
        </p:blipFill>
        <p:spPr>
          <a:xfrm>
            <a:off x="-455673" y="3950208"/>
            <a:ext cx="13632217" cy="3547872"/>
          </a:xfrm>
          <a:prstGeom prst="rect">
            <a:avLst/>
          </a:prstGeom>
        </p:spPr>
      </p:pic>
      <p:sp>
        <p:nvSpPr>
          <p:cNvPr id="2" name="TextBox 1">
            <a:extLst>
              <a:ext uri="{FF2B5EF4-FFF2-40B4-BE49-F238E27FC236}">
                <a16:creationId xmlns:a16="http://schemas.microsoft.com/office/drawing/2014/main" xmlns="" id="{CFB1FECB-87D3-A349-8D68-12A46C937012}"/>
              </a:ext>
            </a:extLst>
          </p:cNvPr>
          <p:cNvSpPr txBox="1"/>
          <p:nvPr/>
        </p:nvSpPr>
        <p:spPr>
          <a:xfrm>
            <a:off x="-455673" y="-57150"/>
            <a:ext cx="13385861" cy="3785652"/>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System Planning impacts:</a:t>
            </a:r>
          </a:p>
          <a:p>
            <a:pPr marL="1143000" lvl="1" indent="-685800">
              <a:buFont typeface="Arial" panose="020B0604020202020204" pitchFamily="34" charset="0"/>
              <a:buChar char="•"/>
            </a:pPr>
            <a:r>
              <a:rPr lang="en-US" sz="4800" dirty="0">
                <a:solidFill>
                  <a:schemeClr val="bg1"/>
                </a:solidFill>
                <a:latin typeface="Arial" panose="020B0604020202020204" pitchFamily="34" charset="0"/>
                <a:cs typeface="Arial" panose="020B0604020202020204" pitchFamily="34" charset="0"/>
              </a:rPr>
              <a:t>Think beyond “just” the homeless sector</a:t>
            </a:r>
          </a:p>
          <a:p>
            <a:pPr marL="1143000" lvl="1" indent="-685800">
              <a:buFont typeface="Arial" panose="020B0604020202020204" pitchFamily="34" charset="0"/>
              <a:buChar char="•"/>
            </a:pPr>
            <a:r>
              <a:rPr lang="en-US" sz="4800" dirty="0">
                <a:solidFill>
                  <a:schemeClr val="bg1"/>
                </a:solidFill>
                <a:latin typeface="Arial" panose="020B0604020202020204" pitchFamily="34" charset="0"/>
                <a:cs typeface="Arial" panose="020B0604020202020204" pitchFamily="34" charset="0"/>
              </a:rPr>
              <a:t>Community nimbleness can </a:t>
            </a:r>
            <a:r>
              <a:rPr lang="en-US" sz="4800" b="1" dirty="0">
                <a:solidFill>
                  <a:schemeClr val="bg1"/>
                </a:solidFill>
                <a:latin typeface="Arial" panose="020B0604020202020204" pitchFamily="34" charset="0"/>
                <a:cs typeface="Arial" panose="020B0604020202020204" pitchFamily="34" charset="0"/>
              </a:rPr>
              <a:t>inform broader planning</a:t>
            </a:r>
          </a:p>
          <a:p>
            <a:pPr marL="1143000" lvl="1" indent="-685800">
              <a:buFont typeface="Arial" panose="020B0604020202020204" pitchFamily="34" charset="0"/>
              <a:buChar char="•"/>
            </a:pPr>
            <a:r>
              <a:rPr lang="en-US" sz="4800" dirty="0">
                <a:solidFill>
                  <a:schemeClr val="bg1"/>
                </a:solidFill>
                <a:latin typeface="Arial" panose="020B0604020202020204" pitchFamily="34" charset="0"/>
                <a:cs typeface="Arial" panose="020B0604020202020204" pitchFamily="34" charset="0"/>
              </a:rPr>
              <a:t>Capturing lived experience is foundational</a:t>
            </a:r>
          </a:p>
        </p:txBody>
      </p:sp>
    </p:spTree>
    <p:extLst>
      <p:ext uri="{BB962C8B-B14F-4D97-AF65-F5344CB8AC3E}">
        <p14:creationId xmlns:p14="http://schemas.microsoft.com/office/powerpoint/2010/main" val="1881891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E2A71D-08B9-464F-90EF-1DD4088E3186}"/>
              </a:ext>
            </a:extLst>
          </p:cNvPr>
          <p:cNvPicPr>
            <a:picLocks noChangeAspect="1"/>
          </p:cNvPicPr>
          <p:nvPr/>
        </p:nvPicPr>
        <p:blipFill rotWithShape="1">
          <a:blip r:embed="rId2"/>
          <a:srcRect l="23462" t="2811"/>
          <a:stretch/>
        </p:blipFill>
        <p:spPr>
          <a:xfrm>
            <a:off x="-345490" y="0"/>
            <a:ext cx="7341860" cy="7271704"/>
          </a:xfrm>
          <a:prstGeom prst="rect">
            <a:avLst/>
          </a:prstGeom>
        </p:spPr>
      </p:pic>
      <p:sp useBgFill="1">
        <p:nvSpPr>
          <p:cNvPr id="4" name="TextBox 3">
            <a:extLst>
              <a:ext uri="{FF2B5EF4-FFF2-40B4-BE49-F238E27FC236}">
                <a16:creationId xmlns:a16="http://schemas.microsoft.com/office/drawing/2014/main" xmlns="" id="{D6D3654F-0766-684A-BAEC-EC05FA0619A9}"/>
              </a:ext>
            </a:extLst>
          </p:cNvPr>
          <p:cNvSpPr txBox="1"/>
          <p:nvPr/>
        </p:nvSpPr>
        <p:spPr>
          <a:xfrm>
            <a:off x="7533685" y="67788"/>
            <a:ext cx="5645130" cy="7140416"/>
          </a:xfrm>
          <a:prstGeom prst="rect">
            <a:avLst/>
          </a:prstGeom>
        </p:spPr>
        <p:txBody>
          <a:bodyPr wrap="square" rtlCol="0">
            <a:spAutoFit/>
          </a:bodyPr>
          <a:lstStyle/>
          <a:p>
            <a:r>
              <a:rPr lang="en-US" sz="4900" b="1" dirty="0">
                <a:latin typeface="Arial" panose="020B0604020202020204" pitchFamily="34" charset="0"/>
                <a:cs typeface="Arial" panose="020B0604020202020204" pitchFamily="34" charset="0"/>
              </a:rPr>
              <a:t>Inform broader planning:</a:t>
            </a:r>
          </a:p>
          <a:p>
            <a:pPr marL="685800" indent="-685800">
              <a:buFont typeface="Arial" panose="020B0604020202020204" pitchFamily="34" charset="0"/>
              <a:buChar char="•"/>
            </a:pPr>
            <a:r>
              <a:rPr lang="en-US" sz="4000" dirty="0">
                <a:latin typeface="Arial" panose="020B0604020202020204" pitchFamily="34" charset="0"/>
                <a:cs typeface="Arial" panose="020B0604020202020204" pitchFamily="34" charset="0"/>
              </a:rPr>
              <a:t>Community lead solutions can become comprehensive policy responses.</a:t>
            </a:r>
          </a:p>
          <a:p>
            <a:pPr marL="685800" indent="-685800">
              <a:buFont typeface="Arial" panose="020B0604020202020204" pitchFamily="34" charset="0"/>
              <a:buChar char="•"/>
            </a:pPr>
            <a:r>
              <a:rPr lang="en-US" sz="4000" dirty="0">
                <a:latin typeface="Arial" panose="020B0604020202020204" pitchFamily="34" charset="0"/>
                <a:cs typeface="Arial" panose="020B0604020202020204" pitchFamily="34" charset="0"/>
              </a:rPr>
              <a:t>Track your progress (palatably), so insights and learning can be shared.</a:t>
            </a:r>
          </a:p>
        </p:txBody>
      </p:sp>
    </p:spTree>
    <p:extLst>
      <p:ext uri="{BB962C8B-B14F-4D97-AF65-F5344CB8AC3E}">
        <p14:creationId xmlns:p14="http://schemas.microsoft.com/office/powerpoint/2010/main" val="2631259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EDC32B5-A35D-444D-B1D0-6647ED73A0BE}"/>
              </a:ext>
            </a:extLst>
          </p:cNvPr>
          <p:cNvPicPr>
            <a:picLocks noChangeAspect="1"/>
          </p:cNvPicPr>
          <p:nvPr/>
        </p:nvPicPr>
        <p:blipFill rotWithShape="1">
          <a:blip r:embed="rId2"/>
          <a:srcRect l="31475" t="32862" r="25563" b="25608"/>
          <a:stretch/>
        </p:blipFill>
        <p:spPr>
          <a:xfrm>
            <a:off x="-500063" y="-285749"/>
            <a:ext cx="9758363" cy="5157788"/>
          </a:xfrm>
          <a:prstGeom prst="rect">
            <a:avLst/>
          </a:prstGeom>
        </p:spPr>
      </p:pic>
      <p:pic>
        <p:nvPicPr>
          <p:cNvPr id="3" name="Picture 2">
            <a:extLst>
              <a:ext uri="{FF2B5EF4-FFF2-40B4-BE49-F238E27FC236}">
                <a16:creationId xmlns:a16="http://schemas.microsoft.com/office/drawing/2014/main" xmlns="" id="{772DD609-8D63-4843-A064-33AA48CC3E25}"/>
              </a:ext>
            </a:extLst>
          </p:cNvPr>
          <p:cNvPicPr>
            <a:picLocks noChangeAspect="1"/>
          </p:cNvPicPr>
          <p:nvPr/>
        </p:nvPicPr>
        <p:blipFill rotWithShape="1">
          <a:blip r:embed="rId3"/>
          <a:srcRect l="14757" t="39168" r="41363" b="15208"/>
          <a:stretch/>
        </p:blipFill>
        <p:spPr>
          <a:xfrm>
            <a:off x="4514850" y="4143375"/>
            <a:ext cx="4743450" cy="3429002"/>
          </a:xfrm>
          <a:prstGeom prst="rect">
            <a:avLst/>
          </a:prstGeom>
        </p:spPr>
      </p:pic>
      <p:pic>
        <p:nvPicPr>
          <p:cNvPr id="10" name="Picture 9">
            <a:extLst>
              <a:ext uri="{FF2B5EF4-FFF2-40B4-BE49-F238E27FC236}">
                <a16:creationId xmlns:a16="http://schemas.microsoft.com/office/drawing/2014/main" xmlns="" id="{EC82CDDC-B2B0-814A-B87F-F8D438DB9F1C}"/>
              </a:ext>
            </a:extLst>
          </p:cNvPr>
          <p:cNvPicPr>
            <a:picLocks noChangeAspect="1"/>
          </p:cNvPicPr>
          <p:nvPr/>
        </p:nvPicPr>
        <p:blipFill rotWithShape="1">
          <a:blip r:embed="rId4"/>
          <a:srcRect l="13194" t="43464" r="46180" b="14374"/>
          <a:stretch/>
        </p:blipFill>
        <p:spPr>
          <a:xfrm>
            <a:off x="-500062" y="4143375"/>
            <a:ext cx="4900612" cy="3429002"/>
          </a:xfrm>
          <a:prstGeom prst="rect">
            <a:avLst/>
          </a:prstGeom>
        </p:spPr>
      </p:pic>
      <p:sp>
        <p:nvSpPr>
          <p:cNvPr id="11" name="TextBox 10">
            <a:extLst>
              <a:ext uri="{FF2B5EF4-FFF2-40B4-BE49-F238E27FC236}">
                <a16:creationId xmlns:a16="http://schemas.microsoft.com/office/drawing/2014/main" xmlns="" id="{A373F26F-202D-4045-BD99-B304ABBF1867}"/>
              </a:ext>
            </a:extLst>
          </p:cNvPr>
          <p:cNvSpPr txBox="1"/>
          <p:nvPr/>
        </p:nvSpPr>
        <p:spPr>
          <a:xfrm>
            <a:off x="9372601" y="128587"/>
            <a:ext cx="3957637" cy="3477875"/>
          </a:xfrm>
          <a:prstGeom prst="rect">
            <a:avLst/>
          </a:prstGeom>
          <a:noFill/>
        </p:spPr>
        <p:txBody>
          <a:bodyPr wrap="square" rtlCol="0">
            <a:spAutoFit/>
          </a:bodyPr>
          <a:lstStyle/>
          <a:p>
            <a:r>
              <a:rPr lang="en-US" sz="4400" b="1" i="1" dirty="0">
                <a:solidFill>
                  <a:schemeClr val="bg1"/>
                </a:solidFill>
                <a:latin typeface="Arial" panose="020B0604020202020204" pitchFamily="34" charset="0"/>
                <a:cs typeface="Arial" panose="020B0604020202020204" pitchFamily="34" charset="0"/>
              </a:rPr>
              <a:t>Bring Lethbridge Home</a:t>
            </a:r>
          </a:p>
          <a:p>
            <a:r>
              <a:rPr lang="en-US" sz="4400" b="1" dirty="0">
                <a:solidFill>
                  <a:schemeClr val="bg1"/>
                </a:solidFill>
                <a:latin typeface="Arial" panose="020B0604020202020204" pitchFamily="34" charset="0"/>
                <a:cs typeface="Arial" panose="020B0604020202020204" pitchFamily="34" charset="0"/>
              </a:rPr>
              <a:t>Centralized Access</a:t>
            </a:r>
          </a:p>
        </p:txBody>
      </p:sp>
      <p:sp>
        <p:nvSpPr>
          <p:cNvPr id="12" name="TextBox 11">
            <a:extLst>
              <a:ext uri="{FF2B5EF4-FFF2-40B4-BE49-F238E27FC236}">
                <a16:creationId xmlns:a16="http://schemas.microsoft.com/office/drawing/2014/main" xmlns="" id="{1A8FB29C-6FA6-DC49-B4ED-AAF89C18520F}"/>
              </a:ext>
            </a:extLst>
          </p:cNvPr>
          <p:cNvSpPr txBox="1"/>
          <p:nvPr/>
        </p:nvSpPr>
        <p:spPr>
          <a:xfrm>
            <a:off x="9372600" y="4309140"/>
            <a:ext cx="3757613" cy="3170099"/>
          </a:xfrm>
          <a:prstGeom prst="rect">
            <a:avLst/>
          </a:prstGeom>
          <a:noFill/>
        </p:spPr>
        <p:txBody>
          <a:bodyPr wrap="square" rtlCol="0">
            <a:spAutoFit/>
          </a:bodyPr>
          <a:lstStyle/>
          <a:p>
            <a:r>
              <a:rPr lang="en-US" sz="4000" b="1" i="1" dirty="0">
                <a:solidFill>
                  <a:schemeClr val="bg1"/>
                </a:solidFill>
                <a:latin typeface="Arial" panose="020B0604020202020204" pitchFamily="34" charset="0"/>
                <a:cs typeface="Arial" panose="020B0604020202020204" pitchFamily="34" charset="0"/>
              </a:rPr>
              <a:t>A Plan for Alberta: Ending Homelessness in 10 Years</a:t>
            </a:r>
          </a:p>
        </p:txBody>
      </p:sp>
      <p:cxnSp>
        <p:nvCxnSpPr>
          <p:cNvPr id="4" name="Straight Arrow Connector 3">
            <a:extLst>
              <a:ext uri="{FF2B5EF4-FFF2-40B4-BE49-F238E27FC236}">
                <a16:creationId xmlns:a16="http://schemas.microsoft.com/office/drawing/2014/main" xmlns="" id="{64BEC9E3-9E85-714B-8D7A-117F60ED34CB}"/>
              </a:ext>
            </a:extLst>
          </p:cNvPr>
          <p:cNvCxnSpPr>
            <a:cxnSpLocks/>
          </p:cNvCxnSpPr>
          <p:nvPr/>
        </p:nvCxnSpPr>
        <p:spPr>
          <a:xfrm>
            <a:off x="9258300" y="3402419"/>
            <a:ext cx="0" cy="1469620"/>
          </a:xfrm>
          <a:prstGeom prst="straightConnector1">
            <a:avLst/>
          </a:prstGeom>
          <a:ln w="11430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58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xmlns="" id="{D6D3654F-0766-684A-BAEC-EC05FA0619A9}"/>
              </a:ext>
            </a:extLst>
          </p:cNvPr>
          <p:cNvSpPr txBox="1"/>
          <p:nvPr/>
        </p:nvSpPr>
        <p:spPr>
          <a:xfrm>
            <a:off x="-301847" y="0"/>
            <a:ext cx="8379047" cy="7292766"/>
          </a:xfrm>
          <a:prstGeom prst="rect">
            <a:avLst/>
          </a:prstGeom>
        </p:spPr>
        <p:txBody>
          <a:bodyPr wrap="square" rtlCol="0">
            <a:spAutoFit/>
          </a:bodyPr>
          <a:lstStyle/>
          <a:p>
            <a:r>
              <a:rPr lang="en-US" sz="4900" b="1" dirty="0">
                <a:latin typeface="Arial" panose="020B0604020202020204" pitchFamily="34" charset="0"/>
                <a:cs typeface="Arial" panose="020B0604020202020204" pitchFamily="34" charset="0"/>
              </a:rPr>
              <a:t>Want to streamline system planning?</a:t>
            </a:r>
          </a:p>
          <a:p>
            <a:pPr marL="571500" indent="-571500">
              <a:buFont typeface="Arial" panose="020B0604020202020204" pitchFamily="34" charset="0"/>
              <a:buChar char="•"/>
            </a:pPr>
            <a:r>
              <a:rPr lang="en-US" sz="4110" dirty="0">
                <a:latin typeface="Arial" panose="020B0604020202020204" pitchFamily="34" charset="0"/>
                <a:cs typeface="Arial" panose="020B0604020202020204" pitchFamily="34" charset="0"/>
              </a:rPr>
              <a:t>Work to align demographic data (</a:t>
            </a:r>
            <a:r>
              <a:rPr lang="en-US" sz="4110" dirty="0" err="1">
                <a:latin typeface="Arial" panose="020B0604020202020204" pitchFamily="34" charset="0"/>
                <a:cs typeface="Arial" panose="020B0604020202020204" pitchFamily="34" charset="0"/>
              </a:rPr>
              <a:t>ie</a:t>
            </a:r>
            <a:r>
              <a:rPr lang="en-US" sz="4110" dirty="0">
                <a:latin typeface="Arial" panose="020B0604020202020204" pitchFamily="34" charset="0"/>
                <a:cs typeface="Arial" panose="020B0604020202020204" pitchFamily="34" charset="0"/>
              </a:rPr>
              <a:t>. youth age, ethnicity);</a:t>
            </a:r>
          </a:p>
          <a:p>
            <a:pPr marL="571500" indent="-571500">
              <a:buFont typeface="Arial" panose="020B0604020202020204" pitchFamily="34" charset="0"/>
              <a:buChar char="•"/>
            </a:pPr>
            <a:r>
              <a:rPr lang="en-US" sz="4110" dirty="0">
                <a:latin typeface="Arial" panose="020B0604020202020204" pitchFamily="34" charset="0"/>
                <a:cs typeface="Arial" panose="020B0604020202020204" pitchFamily="34" charset="0"/>
              </a:rPr>
              <a:t>Facilitate opportunities to share that data across programs;</a:t>
            </a:r>
          </a:p>
          <a:p>
            <a:pPr marL="571500" indent="-571500">
              <a:buFont typeface="Arial" panose="020B0604020202020204" pitchFamily="34" charset="0"/>
              <a:buChar char="•"/>
            </a:pPr>
            <a:r>
              <a:rPr lang="en-US" sz="4110" dirty="0">
                <a:latin typeface="Arial" panose="020B0604020202020204" pitchFamily="34" charset="0"/>
                <a:cs typeface="Arial" panose="020B0604020202020204" pitchFamily="34" charset="0"/>
              </a:rPr>
              <a:t>Delineate between risk of homelessness / risk of prolonged homelessness; and</a:t>
            </a:r>
          </a:p>
          <a:p>
            <a:pPr marL="571500" indent="-571500">
              <a:buFont typeface="Arial" panose="020B0604020202020204" pitchFamily="34" charset="0"/>
              <a:buChar char="•"/>
            </a:pPr>
            <a:r>
              <a:rPr lang="en-US" sz="4110" dirty="0">
                <a:latin typeface="Arial" panose="020B0604020202020204" pitchFamily="34" charset="0"/>
                <a:cs typeface="Arial" panose="020B0604020202020204" pitchFamily="34" charset="0"/>
              </a:rPr>
              <a:t>Adopt a collective impact approach.</a:t>
            </a:r>
          </a:p>
        </p:txBody>
      </p:sp>
    </p:spTree>
    <p:extLst>
      <p:ext uri="{BB962C8B-B14F-4D97-AF65-F5344CB8AC3E}">
        <p14:creationId xmlns:p14="http://schemas.microsoft.com/office/powerpoint/2010/main" val="164212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8AE010-9AAB-2845-A13C-F67FC8BE9CF4}"/>
              </a:ext>
            </a:extLst>
          </p:cNvPr>
          <p:cNvPicPr>
            <a:picLocks noChangeAspect="1"/>
          </p:cNvPicPr>
          <p:nvPr/>
        </p:nvPicPr>
        <p:blipFill rotWithShape="1">
          <a:blip r:embed="rId2"/>
          <a:srcRect l="22064" t="6477" r="22103" b="5525"/>
          <a:stretch/>
        </p:blipFill>
        <p:spPr>
          <a:xfrm>
            <a:off x="5412377" y="-209007"/>
            <a:ext cx="7798526" cy="7682129"/>
          </a:xfrm>
          <a:prstGeom prst="rect">
            <a:avLst/>
          </a:prstGeom>
        </p:spPr>
      </p:pic>
      <p:sp>
        <p:nvSpPr>
          <p:cNvPr id="4" name="TextBox 3">
            <a:extLst>
              <a:ext uri="{FF2B5EF4-FFF2-40B4-BE49-F238E27FC236}">
                <a16:creationId xmlns:a16="http://schemas.microsoft.com/office/drawing/2014/main" xmlns="" id="{A84D4BC2-4B49-6745-A5F3-B59C8EB2065F}"/>
              </a:ext>
            </a:extLst>
          </p:cNvPr>
          <p:cNvSpPr txBox="1"/>
          <p:nvPr/>
        </p:nvSpPr>
        <p:spPr>
          <a:xfrm>
            <a:off x="-431075" y="210026"/>
            <a:ext cx="5564777" cy="6647974"/>
          </a:xfrm>
          <a:prstGeom prst="rect">
            <a:avLst/>
          </a:prstGeom>
          <a:noFill/>
        </p:spPr>
        <p:txBody>
          <a:bodyPr wrap="square" rtlCol="0">
            <a:spAutoFit/>
          </a:bodyPr>
          <a:lstStyle/>
          <a:p>
            <a:r>
              <a:rPr lang="en-US" sz="3400" b="1" dirty="0">
                <a:solidFill>
                  <a:schemeClr val="bg1"/>
                </a:solidFill>
                <a:latin typeface="Arial" panose="020B0604020202020204" pitchFamily="34" charset="0"/>
                <a:cs typeface="Arial" panose="020B0604020202020204" pitchFamily="34" charset="0"/>
              </a:rPr>
              <a:t>Governments must be:</a:t>
            </a:r>
          </a:p>
          <a:p>
            <a:pPr marL="457200" indent="-457200">
              <a:buFont typeface="Arial" panose="020B0604020202020204" pitchFamily="34" charset="0"/>
              <a:buChar char="•"/>
            </a:pPr>
            <a:r>
              <a:rPr lang="en-CA" sz="2800" b="1" dirty="0">
                <a:solidFill>
                  <a:schemeClr val="bg1"/>
                </a:solidFill>
                <a:latin typeface="Arial" panose="020B0604020202020204" pitchFamily="34" charset="0"/>
                <a:cs typeface="Arial" panose="020B0604020202020204" pitchFamily="34" charset="0"/>
              </a:rPr>
              <a:t>Prioritizing and supporting systems integration in all efforts to proactively address those at-risk of homelessness or experiencing homelessness. </a:t>
            </a:r>
          </a:p>
          <a:p>
            <a:pPr marL="457200" indent="-457200">
              <a:buFont typeface="Arial" panose="020B0604020202020204" pitchFamily="34" charset="0"/>
              <a:buChar char="•"/>
            </a:pPr>
            <a:r>
              <a:rPr lang="en-CA" sz="2800" b="1" dirty="0">
                <a:solidFill>
                  <a:schemeClr val="bg1"/>
                </a:solidFill>
                <a:latin typeface="Arial" panose="020B0604020202020204" pitchFamily="34" charset="0"/>
                <a:cs typeface="Arial" panose="020B0604020202020204" pitchFamily="34" charset="0"/>
              </a:rPr>
              <a:t>As part of this systems integration, all provincial/territorial ministries and departments should be mandated to identify their roles and responsibilities in homelessness.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19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14D7449-C37A-BE48-8B02-74C633A58DF7}"/>
              </a:ext>
            </a:extLst>
          </p:cNvPr>
          <p:cNvSpPr/>
          <p:nvPr/>
        </p:nvSpPr>
        <p:spPr>
          <a:xfrm>
            <a:off x="-466464" y="240804"/>
            <a:ext cx="5195627" cy="6863417"/>
          </a:xfrm>
          <a:prstGeom prst="rect">
            <a:avLst/>
          </a:prstGeom>
        </p:spPr>
        <p:txBody>
          <a:bodyPr wrap="square">
            <a:spAutoFit/>
          </a:bodyPr>
          <a:lstStyle/>
          <a:p>
            <a:r>
              <a:rPr lang="en-CA" sz="4400" b="1" dirty="0">
                <a:solidFill>
                  <a:schemeClr val="bg1"/>
                </a:solidFill>
                <a:latin typeface="Arial" panose="020B0604020202020204" pitchFamily="34" charset="0"/>
                <a:cs typeface="Arial" panose="020B0604020202020204" pitchFamily="34" charset="0"/>
              </a:rPr>
              <a:t>Governments must be:</a:t>
            </a:r>
          </a:p>
          <a:p>
            <a:r>
              <a:rPr lang="en-CA" sz="3200" b="1" dirty="0">
                <a:solidFill>
                  <a:schemeClr val="bg1"/>
                </a:solidFill>
                <a:latin typeface="Arial" panose="020B0604020202020204" pitchFamily="34" charset="0"/>
                <a:cs typeface="Arial" panose="020B0604020202020204" pitchFamily="34" charset="0"/>
              </a:rPr>
              <a:t>Engaged in the ongoing review of current system barriers to assess how the prevention of homelessness can be improved across systems, including through integration and improved access to services, supports, and housing.</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DEAF3F5D-9052-C34B-9602-9144C0FA7168}"/>
              </a:ext>
            </a:extLst>
          </p:cNvPr>
          <p:cNvPicPr>
            <a:picLocks noChangeAspect="1"/>
          </p:cNvPicPr>
          <p:nvPr/>
        </p:nvPicPr>
        <p:blipFill rotWithShape="1">
          <a:blip r:embed="rId2"/>
          <a:srcRect l="32448" t="24469" r="10409" b="6374"/>
          <a:stretch/>
        </p:blipFill>
        <p:spPr>
          <a:xfrm>
            <a:off x="4857750" y="244252"/>
            <a:ext cx="8339975" cy="6859612"/>
          </a:xfrm>
          <a:prstGeom prst="rect">
            <a:avLst/>
          </a:prstGeom>
        </p:spPr>
      </p:pic>
    </p:spTree>
    <p:extLst>
      <p:ext uri="{BB962C8B-B14F-4D97-AF65-F5344CB8AC3E}">
        <p14:creationId xmlns:p14="http://schemas.microsoft.com/office/powerpoint/2010/main" val="3614964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31567D87-C62B-564A-A192-438BD2DAB3C6}"/>
              </a:ext>
            </a:extLst>
          </p:cNvPr>
          <p:cNvSpPr txBox="1">
            <a:spLocks/>
          </p:cNvSpPr>
          <p:nvPr/>
        </p:nvSpPr>
        <p:spPr bwMode="auto">
          <a:xfrm>
            <a:off x="4000500" y="2596682"/>
            <a:ext cx="4191000" cy="72780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sz="4800" b="1" i="0" cap="all" dirty="0">
                <a:solidFill>
                  <a:srgbClr val="61D0C6"/>
                </a:solidFill>
                <a:latin typeface="Arial"/>
                <a:cs typeface="Arial"/>
              </a:rPr>
              <a:t>Questions?</a:t>
            </a:r>
          </a:p>
        </p:txBody>
      </p:sp>
      <p:pic>
        <p:nvPicPr>
          <p:cNvPr id="6" name="Picture 5">
            <a:extLst>
              <a:ext uri="{FF2B5EF4-FFF2-40B4-BE49-F238E27FC236}">
                <a16:creationId xmlns:a16="http://schemas.microsoft.com/office/drawing/2014/main" xmlns="" id="{56B5CD5A-C909-5844-AD3F-11749EAA64F9}"/>
              </a:ext>
            </a:extLst>
          </p:cNvPr>
          <p:cNvPicPr>
            <a:picLocks noChangeAspect="1"/>
          </p:cNvPicPr>
          <p:nvPr/>
        </p:nvPicPr>
        <p:blipFill>
          <a:blip r:embed="rId2"/>
          <a:stretch>
            <a:fillRect/>
          </a:stretch>
        </p:blipFill>
        <p:spPr>
          <a:xfrm>
            <a:off x="4991100" y="5068291"/>
            <a:ext cx="2209800" cy="1074378"/>
          </a:xfrm>
          <a:prstGeom prst="rect">
            <a:avLst/>
          </a:prstGeom>
        </p:spPr>
      </p:pic>
    </p:spTree>
    <p:extLst>
      <p:ext uri="{BB962C8B-B14F-4D97-AF65-F5344CB8AC3E}">
        <p14:creationId xmlns:p14="http://schemas.microsoft.com/office/powerpoint/2010/main" val="226575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2" y="863045"/>
            <a:ext cx="9005887"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What does it involve?</a:t>
            </a:r>
          </a:p>
        </p:txBody>
      </p:sp>
      <p:sp>
        <p:nvSpPr>
          <p:cNvPr id="6" name="Rectangle 2">
            <a:extLst>
              <a:ext uri="{FF2B5EF4-FFF2-40B4-BE49-F238E27FC236}">
                <a16:creationId xmlns:a16="http://schemas.microsoft.com/office/drawing/2014/main" xmlns="" id="{DB146FA5-5D64-C049-8C10-2980910DE135}"/>
              </a:ext>
            </a:extLst>
          </p:cNvPr>
          <p:cNvSpPr>
            <a:spLocks noChangeArrowheads="1"/>
          </p:cNvSpPr>
          <p:nvPr/>
        </p:nvSpPr>
        <p:spPr bwMode="auto">
          <a:xfrm>
            <a:off x="595313" y="2077531"/>
            <a:ext cx="7753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solidFill>
                  <a:srgbClr val="A9266F"/>
                </a:solidFill>
                <a:latin typeface="Arial"/>
                <a:cs typeface="Arial"/>
              </a:rPr>
              <a:t>Must-have now </a:t>
            </a:r>
            <a:r>
              <a:rPr lang="en-US" sz="2400" dirty="0">
                <a:latin typeface="Arial"/>
                <a:cs typeface="Arial"/>
              </a:rPr>
              <a:t>vs. must-have later.</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3" y="2610682"/>
            <a:ext cx="10987088" cy="3139321"/>
          </a:xfrm>
          <a:prstGeom prst="rect">
            <a:avLst/>
          </a:prstGeom>
          <a:noFill/>
        </p:spPr>
        <p:txBody>
          <a:bodyPr wrap="square" rtlCol="0">
            <a:spAutoFit/>
          </a:bodyPr>
          <a:lstStyle/>
          <a:p>
            <a:pPr marL="457200" indent="-457200" fontAlgn="base">
              <a:buFont typeface="+mj-lt"/>
              <a:buAutoNum type="arabicPeriod"/>
            </a:pPr>
            <a:r>
              <a:rPr lang="en-CA" sz="2200" dirty="0">
                <a:solidFill>
                  <a:srgbClr val="A9266F"/>
                </a:solidFill>
                <a:latin typeface="Arial"/>
                <a:cs typeface="Arial"/>
              </a:rPr>
              <a:t>Up-to-date </a:t>
            </a:r>
            <a:r>
              <a:rPr lang="en-CA" sz="2200" b="1" dirty="0">
                <a:solidFill>
                  <a:srgbClr val="A9266F"/>
                </a:solidFill>
                <a:latin typeface="Arial"/>
                <a:cs typeface="Arial"/>
              </a:rPr>
              <a:t>resource directory </a:t>
            </a:r>
            <a:r>
              <a:rPr lang="en-CA" sz="2200" dirty="0">
                <a:solidFill>
                  <a:srgbClr val="A9266F"/>
                </a:solidFill>
                <a:latin typeface="Arial"/>
                <a:cs typeface="Arial"/>
              </a:rPr>
              <a:t>for all services available for those at risk/homeless in community.</a:t>
            </a:r>
          </a:p>
          <a:p>
            <a:pPr marL="457200" indent="-457200" fontAlgn="base">
              <a:buFont typeface="+mj-lt"/>
              <a:buAutoNum type="arabicPeriod"/>
            </a:pPr>
            <a:r>
              <a:rPr lang="en-CA" sz="2200" b="1" dirty="0">
                <a:solidFill>
                  <a:srgbClr val="A9266F"/>
                </a:solidFill>
                <a:latin typeface="Arial"/>
                <a:cs typeface="Arial"/>
              </a:rPr>
              <a:t>Categorization</a:t>
            </a:r>
            <a:r>
              <a:rPr lang="en-CA" sz="2200" dirty="0">
                <a:solidFill>
                  <a:srgbClr val="A9266F"/>
                </a:solidFill>
                <a:latin typeface="Arial"/>
                <a:cs typeface="Arial"/>
              </a:rPr>
              <a:t> of all programs by target population, geographical scope, service focus. </a:t>
            </a:r>
          </a:p>
          <a:p>
            <a:pPr marL="457200" indent="-457200" fontAlgn="base">
              <a:buFont typeface="+mj-lt"/>
              <a:buAutoNum type="arabicPeriod"/>
            </a:pPr>
            <a:r>
              <a:rPr lang="en-CA" sz="2200" b="1" dirty="0">
                <a:latin typeface="Arial"/>
                <a:cs typeface="Arial"/>
              </a:rPr>
              <a:t>Mapping of locations </a:t>
            </a:r>
            <a:r>
              <a:rPr lang="en-CA" sz="2200" dirty="0">
                <a:latin typeface="Arial"/>
                <a:cs typeface="Arial"/>
              </a:rPr>
              <a:t>to discern location patterns. </a:t>
            </a:r>
          </a:p>
          <a:p>
            <a:pPr marL="457200" indent="-457200" fontAlgn="base">
              <a:buFont typeface="+mj-lt"/>
              <a:buAutoNum type="arabicPeriod"/>
            </a:pPr>
            <a:r>
              <a:rPr lang="en-CA" sz="2200" b="1" dirty="0">
                <a:latin typeface="Arial"/>
                <a:cs typeface="Arial"/>
              </a:rPr>
              <a:t>Real-time occupancy </a:t>
            </a:r>
            <a:r>
              <a:rPr lang="en-CA" sz="2200" dirty="0">
                <a:latin typeface="Arial"/>
                <a:cs typeface="Arial"/>
              </a:rPr>
              <a:t>report to show what spaces are available in services. </a:t>
            </a:r>
          </a:p>
          <a:p>
            <a:pPr marL="457200" indent="-457200" fontAlgn="base">
              <a:buFont typeface="+mj-lt"/>
              <a:buAutoNum type="arabicPeriod"/>
            </a:pPr>
            <a:r>
              <a:rPr lang="en-CA" sz="2200" dirty="0">
                <a:latin typeface="Arial"/>
                <a:cs typeface="Arial"/>
              </a:rPr>
              <a:t>Clear </a:t>
            </a:r>
            <a:r>
              <a:rPr lang="en-CA" sz="2200" b="1" dirty="0">
                <a:latin typeface="Arial"/>
                <a:cs typeface="Arial"/>
              </a:rPr>
              <a:t>eligibility criteria</a:t>
            </a:r>
            <a:r>
              <a:rPr lang="en-CA" sz="2200" dirty="0">
                <a:latin typeface="Arial"/>
                <a:cs typeface="Arial"/>
              </a:rPr>
              <a:t>, access/referral process for those looking for help.</a:t>
            </a:r>
          </a:p>
          <a:p>
            <a:pPr marL="457200" indent="-457200" fontAlgn="base">
              <a:buFont typeface="+mj-lt"/>
              <a:buAutoNum type="arabicPeriod"/>
            </a:pPr>
            <a:r>
              <a:rPr lang="en-CA" sz="2200" b="1" dirty="0">
                <a:latin typeface="Arial"/>
                <a:cs typeface="Arial"/>
              </a:rPr>
              <a:t>Feedback loop </a:t>
            </a:r>
            <a:r>
              <a:rPr lang="en-CA" sz="2200" dirty="0">
                <a:latin typeface="Arial"/>
                <a:cs typeface="Arial"/>
              </a:rPr>
              <a:t>from clients/users of services to each of the resources. </a:t>
            </a:r>
          </a:p>
          <a:p>
            <a:pPr marL="457200" indent="-457200" fontAlgn="base">
              <a:buFont typeface="+mj-lt"/>
              <a:buAutoNum type="arabicPeriod"/>
            </a:pPr>
            <a:r>
              <a:rPr lang="en-CA" sz="2200" b="1" dirty="0">
                <a:latin typeface="Arial"/>
                <a:cs typeface="Arial"/>
              </a:rPr>
              <a:t>Performance indicators </a:t>
            </a:r>
            <a:r>
              <a:rPr lang="en-CA" sz="2200" dirty="0">
                <a:latin typeface="Arial"/>
                <a:cs typeface="Arial"/>
              </a:rPr>
              <a:t>to track community demand and feedback on services.</a:t>
            </a:r>
          </a:p>
        </p:txBody>
      </p:sp>
    </p:spTree>
    <p:extLst>
      <p:ext uri="{BB962C8B-B14F-4D97-AF65-F5344CB8AC3E}">
        <p14:creationId xmlns:p14="http://schemas.microsoft.com/office/powerpoint/2010/main" val="314638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3" y="863045"/>
            <a:ext cx="10574556"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What do you need to capture?</a:t>
            </a:r>
          </a:p>
        </p:txBody>
      </p:sp>
      <p:sp>
        <p:nvSpPr>
          <p:cNvPr id="6" name="Rectangle 2">
            <a:extLst>
              <a:ext uri="{FF2B5EF4-FFF2-40B4-BE49-F238E27FC236}">
                <a16:creationId xmlns:a16="http://schemas.microsoft.com/office/drawing/2014/main" xmlns="" id="{DB146FA5-5D64-C049-8C10-2980910DE135}"/>
              </a:ext>
            </a:extLst>
          </p:cNvPr>
          <p:cNvSpPr>
            <a:spLocks noChangeArrowheads="1"/>
          </p:cNvSpPr>
          <p:nvPr/>
        </p:nvSpPr>
        <p:spPr bwMode="auto">
          <a:xfrm>
            <a:off x="595312" y="2077531"/>
            <a:ext cx="8903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A9266F"/>
                </a:solidFill>
                <a:latin typeface="Arial"/>
                <a:cs typeface="Arial"/>
              </a:rPr>
              <a:t>Starting with the homeless-serving system, then beyond.</a:t>
            </a:r>
            <a:endParaRPr lang="en-US" sz="2400" dirty="0">
              <a:latin typeface="Arial"/>
              <a:cs typeface="Arial"/>
            </a:endParaRP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3" y="2953004"/>
            <a:ext cx="4891087"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Basic Info: Name, Address, Contact Info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Program/Housing 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Capacity (Units/ Beds/ Caseload)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Occupancy/ Fill Rate (Currently or Average)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Length of Stay (Average)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Target populations (DV/ families/ youth/ Indigenous/refugees,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Eligibility &amp; Prioritization Criteria</a:t>
            </a:r>
          </a:p>
          <a:p>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790D81A-2FDB-AE46-A2A8-D7B1A3A471D9}"/>
              </a:ext>
            </a:extLst>
          </p:cNvPr>
          <p:cNvSpPr/>
          <p:nvPr/>
        </p:nvSpPr>
        <p:spPr>
          <a:xfrm>
            <a:off x="6096000" y="2953004"/>
            <a:ext cx="5720255" cy="2585323"/>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Participation in Coordinated Intake (y/n)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Acuity Assessment Tool Use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Target Level of Client Acuity (Low/ Med/ High)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Capacity Accessible to Chronic/ Episodic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Capacity-Low Barrier (active substance use)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Capacity-High Barrier (sobriety required)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Return to Homeless-ness w/in 1yr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Exits to Permanent Housing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Estimated Annual Funding per program</a:t>
            </a:r>
          </a:p>
        </p:txBody>
      </p:sp>
    </p:spTree>
    <p:extLst>
      <p:ext uri="{BB962C8B-B14F-4D97-AF65-F5344CB8AC3E}">
        <p14:creationId xmlns:p14="http://schemas.microsoft.com/office/powerpoint/2010/main" val="46826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31B9B67-DA72-1A42-80E1-4F681A853044}"/>
              </a:ext>
            </a:extLst>
          </p:cNvPr>
          <p:cNvGraphicFramePr>
            <a:graphicFrameLocks noGrp="1"/>
          </p:cNvGraphicFramePr>
          <p:nvPr>
            <p:extLst/>
          </p:nvPr>
        </p:nvGraphicFramePr>
        <p:xfrm>
          <a:off x="298940" y="419607"/>
          <a:ext cx="11500335" cy="5615284"/>
        </p:xfrm>
        <a:graphic>
          <a:graphicData uri="http://schemas.openxmlformats.org/drawingml/2006/table">
            <a:tbl>
              <a:tblPr firstRow="1" bandRow="1">
                <a:tableStyleId>{5C22544A-7EE6-4342-B048-85BDC9FD1C3A}</a:tableStyleId>
              </a:tblPr>
              <a:tblGrid>
                <a:gridCol w="789361">
                  <a:extLst>
                    <a:ext uri="{9D8B030D-6E8A-4147-A177-3AD203B41FA5}">
                      <a16:colId xmlns:a16="http://schemas.microsoft.com/office/drawing/2014/main" xmlns="" val="183585805"/>
                    </a:ext>
                  </a:extLst>
                </a:gridCol>
                <a:gridCol w="612367">
                  <a:extLst>
                    <a:ext uri="{9D8B030D-6E8A-4147-A177-3AD203B41FA5}">
                      <a16:colId xmlns:a16="http://schemas.microsoft.com/office/drawing/2014/main" xmlns="" val="872532778"/>
                    </a:ext>
                  </a:extLst>
                </a:gridCol>
                <a:gridCol w="699528">
                  <a:extLst>
                    <a:ext uri="{9D8B030D-6E8A-4147-A177-3AD203B41FA5}">
                      <a16:colId xmlns:a16="http://schemas.microsoft.com/office/drawing/2014/main" xmlns="" val="1620693455"/>
                    </a:ext>
                  </a:extLst>
                </a:gridCol>
                <a:gridCol w="655713">
                  <a:extLst>
                    <a:ext uri="{9D8B030D-6E8A-4147-A177-3AD203B41FA5}">
                      <a16:colId xmlns:a16="http://schemas.microsoft.com/office/drawing/2014/main" xmlns="" val="713049154"/>
                    </a:ext>
                  </a:extLst>
                </a:gridCol>
                <a:gridCol w="612367">
                  <a:extLst>
                    <a:ext uri="{9D8B030D-6E8A-4147-A177-3AD203B41FA5}">
                      <a16:colId xmlns:a16="http://schemas.microsoft.com/office/drawing/2014/main" xmlns="" val="3663846854"/>
                    </a:ext>
                  </a:extLst>
                </a:gridCol>
                <a:gridCol w="793066">
                  <a:extLst>
                    <a:ext uri="{9D8B030D-6E8A-4147-A177-3AD203B41FA5}">
                      <a16:colId xmlns:a16="http://schemas.microsoft.com/office/drawing/2014/main" xmlns="" val="639875541"/>
                    </a:ext>
                  </a:extLst>
                </a:gridCol>
                <a:gridCol w="572213">
                  <a:extLst>
                    <a:ext uri="{9D8B030D-6E8A-4147-A177-3AD203B41FA5}">
                      <a16:colId xmlns:a16="http://schemas.microsoft.com/office/drawing/2014/main" xmlns="" val="4040797762"/>
                    </a:ext>
                  </a:extLst>
                </a:gridCol>
                <a:gridCol w="752911">
                  <a:extLst>
                    <a:ext uri="{9D8B030D-6E8A-4147-A177-3AD203B41FA5}">
                      <a16:colId xmlns:a16="http://schemas.microsoft.com/office/drawing/2014/main" xmlns="" val="2447208337"/>
                    </a:ext>
                  </a:extLst>
                </a:gridCol>
                <a:gridCol w="783024">
                  <a:extLst>
                    <a:ext uri="{9D8B030D-6E8A-4147-A177-3AD203B41FA5}">
                      <a16:colId xmlns:a16="http://schemas.microsoft.com/office/drawing/2014/main" xmlns="" val="3254297197"/>
                    </a:ext>
                  </a:extLst>
                </a:gridCol>
                <a:gridCol w="529948">
                  <a:extLst>
                    <a:ext uri="{9D8B030D-6E8A-4147-A177-3AD203B41FA5}">
                      <a16:colId xmlns:a16="http://schemas.microsoft.com/office/drawing/2014/main" xmlns="" val="321401827"/>
                    </a:ext>
                  </a:extLst>
                </a:gridCol>
                <a:gridCol w="658476">
                  <a:extLst>
                    <a:ext uri="{9D8B030D-6E8A-4147-A177-3AD203B41FA5}">
                      <a16:colId xmlns:a16="http://schemas.microsoft.com/office/drawing/2014/main" xmlns="" val="3812031272"/>
                    </a:ext>
                  </a:extLst>
                </a:gridCol>
                <a:gridCol w="698873">
                  <a:extLst>
                    <a:ext uri="{9D8B030D-6E8A-4147-A177-3AD203B41FA5}">
                      <a16:colId xmlns:a16="http://schemas.microsoft.com/office/drawing/2014/main" xmlns="" val="1050029881"/>
                    </a:ext>
                  </a:extLst>
                </a:gridCol>
                <a:gridCol w="712755">
                  <a:extLst>
                    <a:ext uri="{9D8B030D-6E8A-4147-A177-3AD203B41FA5}">
                      <a16:colId xmlns:a16="http://schemas.microsoft.com/office/drawing/2014/main" xmlns="" val="149784061"/>
                    </a:ext>
                  </a:extLst>
                </a:gridCol>
                <a:gridCol w="609054">
                  <a:extLst>
                    <a:ext uri="{9D8B030D-6E8A-4147-A177-3AD203B41FA5}">
                      <a16:colId xmlns:a16="http://schemas.microsoft.com/office/drawing/2014/main" xmlns="" val="3430760237"/>
                    </a:ext>
                  </a:extLst>
                </a:gridCol>
                <a:gridCol w="796379">
                  <a:extLst>
                    <a:ext uri="{9D8B030D-6E8A-4147-A177-3AD203B41FA5}">
                      <a16:colId xmlns:a16="http://schemas.microsoft.com/office/drawing/2014/main" xmlns="" val="3855150972"/>
                    </a:ext>
                  </a:extLst>
                </a:gridCol>
                <a:gridCol w="642483">
                  <a:extLst>
                    <a:ext uri="{9D8B030D-6E8A-4147-A177-3AD203B41FA5}">
                      <a16:colId xmlns:a16="http://schemas.microsoft.com/office/drawing/2014/main" xmlns="" val="1890378253"/>
                    </a:ext>
                  </a:extLst>
                </a:gridCol>
                <a:gridCol w="581817">
                  <a:extLst>
                    <a:ext uri="{9D8B030D-6E8A-4147-A177-3AD203B41FA5}">
                      <a16:colId xmlns:a16="http://schemas.microsoft.com/office/drawing/2014/main" xmlns="" val="2227294799"/>
                    </a:ext>
                  </a:extLst>
                </a:gridCol>
              </a:tblGrid>
              <a:tr h="888139">
                <a:tc>
                  <a:txBody>
                    <a:bodyPr/>
                    <a:lstStyle/>
                    <a:p>
                      <a:r>
                        <a:rPr lang="en-US" sz="800" dirty="0">
                          <a:latin typeface="Arial" panose="020B0604020202020204" pitchFamily="34" charset="0"/>
                          <a:cs typeface="Arial" panose="020B0604020202020204" pitchFamily="34" charset="0"/>
                        </a:rPr>
                        <a:t>Program/</a:t>
                      </a:r>
                    </a:p>
                    <a:p>
                      <a:r>
                        <a:rPr lang="en-US" sz="800" dirty="0">
                          <a:latin typeface="Arial" panose="020B0604020202020204" pitchFamily="34" charset="0"/>
                          <a:cs typeface="Arial" panose="020B0604020202020204" pitchFamily="34" charset="0"/>
                        </a:rPr>
                        <a:t>Housing Type</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Capacity (Units/ Beds/ Caseload)</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 Occupancy/ Fill Rate (Currently or Average)</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 Vacant Permanent Housing Units Currently</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Length of Stay (Average)</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Target populations (DV/families/ Youth/ Aboriginal)</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Eligibility Criteria</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Prioritization Criteria</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Participation in Coordinated Intake (y/n</a:t>
                      </a:r>
                      <a:r>
                        <a:rPr lang="en-US" sz="600" dirty="0">
                          <a:latin typeface="Arial" panose="020B0604020202020204" pitchFamily="34" charset="0"/>
                          <a:cs typeface="Arial" panose="020B0604020202020204" pitchFamily="34" charset="0"/>
                        </a:rPr>
                        <a:t>)</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Acuity Assessment Tool Use</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Target Level of Client Acuity (Low/ Med/ High)  </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 Capacity Accessible to Chronic/ Episodic</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 Capacity-Low Barrier (active substance use)</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 Capacity-High Barrier (sobriety required)</a:t>
                      </a:r>
                    </a:p>
                  </a:txBody>
                  <a:tcPr marL="68580" marR="68580" marT="34290" marB="34290">
                    <a:solidFill>
                      <a:srgbClr val="404040"/>
                    </a:solidFill>
                  </a:tcPr>
                </a:tc>
                <a:tc>
                  <a:txBody>
                    <a:bodyPr/>
                    <a:lstStyle/>
                    <a:p>
                      <a:r>
                        <a:rPr lang="en-US" sz="800" dirty="0">
                          <a:latin typeface="Arial" panose="020B0604020202020204" pitchFamily="34" charset="0"/>
                          <a:cs typeface="Arial" panose="020B0604020202020204" pitchFamily="34" charset="0"/>
                        </a:rPr>
                        <a:t>% Return to Homeless-ness w/in 1yr</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 Exits to Permanent Housing</a:t>
                      </a:r>
                    </a:p>
                  </a:txBody>
                  <a:tcPr marL="68580" marR="68580" marT="34290" marB="34290">
                    <a:solidFill>
                      <a:schemeClr val="tx1">
                        <a:lumMod val="50000"/>
                        <a:lumOff val="50000"/>
                      </a:schemeClr>
                    </a:solidFill>
                  </a:tcPr>
                </a:tc>
                <a:tc>
                  <a:txBody>
                    <a:bodyPr/>
                    <a:lstStyle/>
                    <a:p>
                      <a:r>
                        <a:rPr lang="en-US" sz="800" dirty="0">
                          <a:latin typeface="Arial" panose="020B0604020202020204" pitchFamily="34" charset="0"/>
                          <a:cs typeface="Arial" panose="020B0604020202020204" pitchFamily="34" charset="0"/>
                        </a:rPr>
                        <a:t>Estimated Annual Funding</a:t>
                      </a:r>
                    </a:p>
                  </a:txBody>
                  <a:tcPr marL="68580" marR="68580" marT="34290" marB="34290">
                    <a:solidFill>
                      <a:srgbClr val="404040"/>
                    </a:solidFill>
                  </a:tcPr>
                </a:tc>
                <a:extLst>
                  <a:ext uri="{0D108BD9-81ED-4DB2-BD59-A6C34878D82A}">
                    <a16:rowId xmlns:a16="http://schemas.microsoft.com/office/drawing/2014/main" xmlns="" val="2156479878"/>
                  </a:ext>
                </a:extLst>
              </a:tr>
              <a:tr h="456666">
                <a:tc>
                  <a:txBody>
                    <a:bodyPr/>
                    <a:lstStyle/>
                    <a:p>
                      <a:r>
                        <a:rPr lang="en-US" sz="800" b="1" dirty="0">
                          <a:solidFill>
                            <a:srgbClr val="404040"/>
                          </a:solidFill>
                          <a:latin typeface="Arial" panose="020B0604020202020204" pitchFamily="34" charset="0"/>
                          <a:cs typeface="Arial" panose="020B0604020202020204" pitchFamily="34" charset="0"/>
                        </a:rPr>
                        <a:t>Emergency Shelter</a:t>
                      </a:r>
                    </a:p>
                  </a:txBody>
                  <a:tcPr marL="68580" marR="68580" marT="34290" marB="34290" anchor="ctr">
                    <a:solidFill>
                      <a:schemeClr val="bg1">
                        <a:lumMod val="85000"/>
                        <a:alpha val="30000"/>
                      </a:scheme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kern="1200" dirty="0">
                        <a:solidFill>
                          <a:srgbClr val="404040"/>
                        </a:solidFill>
                        <a:latin typeface="Arial" panose="020B0604020202020204" pitchFamily="34" charset="0"/>
                        <a:ea typeface="+mn-ea"/>
                        <a:cs typeface="Arial" panose="020B0604020202020204" pitchFamily="34" charset="0"/>
                      </a:endParaRPr>
                    </a:p>
                  </a:txBody>
                  <a:tcPr marL="68580" marR="68580" marT="34290" marB="34290" anchor="ctr">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extLst>
                  <a:ext uri="{0D108BD9-81ED-4DB2-BD59-A6C34878D82A}">
                    <a16:rowId xmlns:a16="http://schemas.microsoft.com/office/drawing/2014/main" xmlns="" val="1034548879"/>
                  </a:ext>
                </a:extLst>
              </a:tr>
              <a:tr h="456666">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Transitional Housing</a:t>
                      </a:r>
                    </a:p>
                  </a:txBody>
                  <a:tcPr marL="68580" marR="68580" marT="34290" marB="34290" anchor="ctr">
                    <a:solidFill>
                      <a:schemeClr val="bg1">
                        <a:alpha val="1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kern="1200" dirty="0">
                        <a:solidFill>
                          <a:srgbClr val="404040"/>
                        </a:solidFill>
                        <a:latin typeface="Arial" panose="020B0604020202020204" pitchFamily="34" charset="0"/>
                        <a:ea typeface="+mn-ea"/>
                        <a:cs typeface="Arial" panose="020B0604020202020204" pitchFamily="34" charset="0"/>
                      </a:endParaRPr>
                    </a:p>
                  </a:txBody>
                  <a:tcPr marL="68580" marR="68580" marT="34290" marB="34290" anchor="ctr">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extLst>
                  <a:ext uri="{0D108BD9-81ED-4DB2-BD59-A6C34878D82A}">
                    <a16:rowId xmlns:a16="http://schemas.microsoft.com/office/drawing/2014/main" xmlns="" val="3190136004"/>
                  </a:ext>
                </a:extLst>
              </a:tr>
              <a:tr h="456666">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Affordable Housing</a:t>
                      </a:r>
                    </a:p>
                  </a:txBody>
                  <a:tcPr marL="68580" marR="68580" marT="34290" marB="34290" anchor="ctr">
                    <a:solidFill>
                      <a:schemeClr val="bg1">
                        <a:lumMod val="85000"/>
                        <a:alpha val="3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extLst>
                  <a:ext uri="{0D108BD9-81ED-4DB2-BD59-A6C34878D82A}">
                    <a16:rowId xmlns:a16="http://schemas.microsoft.com/office/drawing/2014/main" xmlns="" val="3449375838"/>
                  </a:ext>
                </a:extLst>
              </a:tr>
              <a:tr h="478651">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Permanent Supportive Housing</a:t>
                      </a:r>
                    </a:p>
                  </a:txBody>
                  <a:tcPr marL="68580" marR="68580" marT="34290" marB="34290" anchor="ctr">
                    <a:solidFill>
                      <a:schemeClr val="bg1">
                        <a:alpha val="1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extLst>
                  <a:ext uri="{0D108BD9-81ED-4DB2-BD59-A6C34878D82A}">
                    <a16:rowId xmlns:a16="http://schemas.microsoft.com/office/drawing/2014/main" xmlns="" val="541759371"/>
                  </a:ext>
                </a:extLst>
              </a:tr>
              <a:tr h="456666">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Rent Supplements</a:t>
                      </a:r>
                    </a:p>
                  </a:txBody>
                  <a:tcPr marL="68580" marR="68580" marT="34290" marB="34290" anchor="ctr">
                    <a:solidFill>
                      <a:schemeClr val="bg1">
                        <a:lumMod val="85000"/>
                        <a:alpha val="3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extLst>
                  <a:ext uri="{0D108BD9-81ED-4DB2-BD59-A6C34878D82A}">
                    <a16:rowId xmlns:a16="http://schemas.microsoft.com/office/drawing/2014/main" xmlns="" val="2449284395"/>
                  </a:ext>
                </a:extLst>
              </a:tr>
              <a:tr h="456666">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Outreach</a:t>
                      </a:r>
                    </a:p>
                  </a:txBody>
                  <a:tcPr marL="68580" marR="68580" marT="34290" marB="34290" anchor="ctr">
                    <a:solidFill>
                      <a:schemeClr val="bg1">
                        <a:alpha val="1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pPr algn="ctr"/>
                      <a:endParaRPr lang="en-US" sz="1200" dirty="0">
                        <a:solidFill>
                          <a:srgbClr val="404040"/>
                        </a:solidFill>
                        <a:latin typeface="Arial" panose="020B0604020202020204" pitchFamily="34" charset="0"/>
                        <a:cs typeface="Arial" panose="020B0604020202020204" pitchFamily="34" charset="0"/>
                      </a:endParaRPr>
                    </a:p>
                  </a:txBody>
                  <a:tcPr marL="68580" marR="68580" marT="34290" marB="34290" anchor="ctr">
                    <a:solidFill>
                      <a:srgbClr val="45D5CA">
                        <a:alpha val="1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kern="1200" dirty="0">
                        <a:solidFill>
                          <a:srgbClr val="404040"/>
                        </a:solidFill>
                        <a:latin typeface="Arial" panose="020B0604020202020204" pitchFamily="34" charset="0"/>
                        <a:ea typeface="+mn-ea"/>
                        <a:cs typeface="Arial" panose="020B0604020202020204" pitchFamily="34" charset="0"/>
                      </a:endParaRPr>
                    </a:p>
                  </a:txBody>
                  <a:tcPr marL="68580" marR="68580" marT="34290" marB="34290" anchor="ctr">
                    <a:solidFill>
                      <a:srgbClr val="45D5CA">
                        <a:alpha val="1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kern="1200" dirty="0">
                        <a:solidFill>
                          <a:srgbClr val="404040"/>
                        </a:solidFill>
                        <a:latin typeface="Arial" panose="020B0604020202020204" pitchFamily="34" charset="0"/>
                        <a:ea typeface="+mn-ea"/>
                        <a:cs typeface="Arial" panose="020B0604020202020204" pitchFamily="34" charset="0"/>
                      </a:endParaRPr>
                    </a:p>
                  </a:txBody>
                  <a:tcPr marL="68580" marR="68580" marT="34290" marB="34290" anchor="ctr">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kern="1200" dirty="0">
                        <a:solidFill>
                          <a:srgbClr val="404040"/>
                        </a:solidFill>
                        <a:latin typeface="Arial" panose="020B0604020202020204" pitchFamily="34" charset="0"/>
                        <a:ea typeface="+mn-ea"/>
                        <a:cs typeface="Arial" panose="020B0604020202020204" pitchFamily="34" charset="0"/>
                      </a:endParaRPr>
                    </a:p>
                  </a:txBody>
                  <a:tcPr marL="68580" marR="68580" marT="34290" marB="34290" anchor="ctr">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extLst>
                  <a:ext uri="{0D108BD9-81ED-4DB2-BD59-A6C34878D82A}">
                    <a16:rowId xmlns:a16="http://schemas.microsoft.com/office/drawing/2014/main" xmlns="" val="364625552"/>
                  </a:ext>
                </a:extLst>
              </a:tr>
              <a:tr h="456666">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Rapid Rehousing</a:t>
                      </a:r>
                    </a:p>
                  </a:txBody>
                  <a:tcPr marL="68580" marR="68580" marT="34290" marB="34290" anchor="ctr">
                    <a:solidFill>
                      <a:schemeClr val="bg1">
                        <a:lumMod val="85000"/>
                        <a:alpha val="3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extLst>
                  <a:ext uri="{0D108BD9-81ED-4DB2-BD59-A6C34878D82A}">
                    <a16:rowId xmlns:a16="http://schemas.microsoft.com/office/drawing/2014/main" xmlns="" val="2987071312"/>
                  </a:ext>
                </a:extLst>
              </a:tr>
              <a:tr h="473587">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Intensive Case Management</a:t>
                      </a:r>
                    </a:p>
                  </a:txBody>
                  <a:tcPr marL="68580" marR="68580" marT="34290" marB="34290" anchor="ctr">
                    <a:solidFill>
                      <a:schemeClr val="bg1">
                        <a:alpha val="1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extLst>
                  <a:ext uri="{0D108BD9-81ED-4DB2-BD59-A6C34878D82A}">
                    <a16:rowId xmlns:a16="http://schemas.microsoft.com/office/drawing/2014/main" xmlns="" val="3287501819"/>
                  </a:ext>
                </a:extLst>
              </a:tr>
              <a:tr h="478651">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Assertive Community Outreach</a:t>
                      </a:r>
                    </a:p>
                  </a:txBody>
                  <a:tcPr marL="68580" marR="68580" marT="34290" marB="34290" anchor="ctr">
                    <a:solidFill>
                      <a:schemeClr val="bg1">
                        <a:lumMod val="85000"/>
                        <a:alpha val="3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009DC8">
                        <a:alpha val="30000"/>
                      </a:srgbClr>
                    </a:solidFill>
                  </a:tcPr>
                </a:tc>
                <a:extLst>
                  <a:ext uri="{0D108BD9-81ED-4DB2-BD59-A6C34878D82A}">
                    <a16:rowId xmlns:a16="http://schemas.microsoft.com/office/drawing/2014/main" xmlns="" val="3908801845"/>
                  </a:ext>
                </a:extLst>
              </a:tr>
              <a:tr h="532884">
                <a:tc>
                  <a:txBody>
                    <a:bodyPr/>
                    <a:lstStyle/>
                    <a:p>
                      <a:pPr marL="0" algn="l" defTabSz="685800" rtl="0" eaLnBrk="1" latinLnBrk="0" hangingPunct="1"/>
                      <a:r>
                        <a:rPr lang="en-US" sz="800" b="1" kern="1200" dirty="0">
                          <a:solidFill>
                            <a:srgbClr val="404040"/>
                          </a:solidFill>
                          <a:latin typeface="Arial" panose="020B0604020202020204" pitchFamily="34" charset="0"/>
                          <a:ea typeface="+mn-ea"/>
                          <a:cs typeface="Arial" panose="020B0604020202020204" pitchFamily="34" charset="0"/>
                        </a:rPr>
                        <a:t>Other Support Services (List)</a:t>
                      </a:r>
                    </a:p>
                  </a:txBody>
                  <a:tcPr marL="68580" marR="68580" marT="34290" marB="34290" anchor="ctr">
                    <a:solidFill>
                      <a:schemeClr val="bg1">
                        <a:alpha val="1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tc>
                  <a:txBody>
                    <a:bodyPr/>
                    <a:lstStyle/>
                    <a:p>
                      <a:endParaRPr lang="en-US" sz="1400" dirty="0">
                        <a:latin typeface="Arial" panose="020B0604020202020204" pitchFamily="34" charset="0"/>
                        <a:cs typeface="Arial" panose="020B0604020202020204" pitchFamily="34" charset="0"/>
                      </a:endParaRPr>
                    </a:p>
                  </a:txBody>
                  <a:tcPr marL="68580" marR="68580" marT="34290" marB="34290">
                    <a:solidFill>
                      <a:srgbClr val="45D5CA">
                        <a:alpha val="10000"/>
                      </a:srgbClr>
                    </a:solidFill>
                  </a:tcPr>
                </a:tc>
                <a:extLst>
                  <a:ext uri="{0D108BD9-81ED-4DB2-BD59-A6C34878D82A}">
                    <a16:rowId xmlns:a16="http://schemas.microsoft.com/office/drawing/2014/main" xmlns="" val="2596867173"/>
                  </a:ext>
                </a:extLst>
              </a:tr>
            </a:tbl>
          </a:graphicData>
        </a:graphic>
      </p:graphicFrame>
    </p:spTree>
    <p:extLst>
      <p:ext uri="{BB962C8B-B14F-4D97-AF65-F5344CB8AC3E}">
        <p14:creationId xmlns:p14="http://schemas.microsoft.com/office/powerpoint/2010/main" val="24450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3" y="863045"/>
            <a:ext cx="6456118"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Why does this matter?</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595313" y="2610682"/>
            <a:ext cx="3868391" cy="1138773"/>
          </a:xfrm>
          <a:prstGeom prst="rect">
            <a:avLst/>
          </a:prstGeom>
          <a:noFill/>
        </p:spPr>
        <p:txBody>
          <a:bodyPr wrap="square" rtlCol="0">
            <a:spAutoFit/>
          </a:bodyPr>
          <a:lstStyle/>
          <a:p>
            <a:pPr fontAlgn="base"/>
            <a:r>
              <a:rPr lang="en-CA" sz="2200" dirty="0">
                <a:latin typeface="Arial"/>
                <a:cs typeface="Arial"/>
              </a:rPr>
              <a:t>The </a:t>
            </a:r>
            <a:r>
              <a:rPr lang="en-CA" sz="2400" dirty="0">
                <a:latin typeface="Arial"/>
                <a:cs typeface="Arial"/>
              </a:rPr>
              <a:t>homeless-serving</a:t>
            </a:r>
            <a:r>
              <a:rPr lang="en-CA" sz="2200" dirty="0">
                <a:latin typeface="Arial"/>
                <a:cs typeface="Arial"/>
              </a:rPr>
              <a:t> system is only a part of the social safety net ecosystem.</a:t>
            </a:r>
          </a:p>
        </p:txBody>
      </p:sp>
      <p:sp>
        <p:nvSpPr>
          <p:cNvPr id="8" name="Slide Number Placeholder 5">
            <a:extLst>
              <a:ext uri="{FF2B5EF4-FFF2-40B4-BE49-F238E27FC236}">
                <a16:creationId xmlns:a16="http://schemas.microsoft.com/office/drawing/2014/main" xmlns="" id="{05720436-3C3B-DA45-873A-61E26288DF4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CC2501-E2D8-4EAE-9252-FB7FD6A786E7}" type="slidenum">
              <a:rPr lang="en-US" sz="1400" smtClean="0">
                <a:latin typeface="Arial" panose="020B0604020202020204" pitchFamily="34" charset="0"/>
                <a:cs typeface="Arial" panose="020B0604020202020204" pitchFamily="34" charset="0"/>
              </a:rPr>
              <a:pPr/>
              <a:t>7</a:t>
            </a:fld>
            <a:endParaRPr lang="en-US" sz="1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1732B293-3017-4A45-A586-B50DDD2802C7}"/>
              </a:ext>
            </a:extLst>
          </p:cNvPr>
          <p:cNvGrpSpPr/>
          <p:nvPr/>
        </p:nvGrpSpPr>
        <p:grpSpPr>
          <a:xfrm>
            <a:off x="6898773" y="1631238"/>
            <a:ext cx="3341046" cy="3586578"/>
            <a:chOff x="6672596" y="1388438"/>
            <a:chExt cx="3793400" cy="4072177"/>
          </a:xfrm>
        </p:grpSpPr>
        <p:sp>
          <p:nvSpPr>
            <p:cNvPr id="10" name="Oval 9">
              <a:extLst>
                <a:ext uri="{FF2B5EF4-FFF2-40B4-BE49-F238E27FC236}">
                  <a16:creationId xmlns:a16="http://schemas.microsoft.com/office/drawing/2014/main" xmlns="" id="{76F886BB-441C-F641-9E1F-298FEF59CA5F}"/>
                </a:ext>
              </a:extLst>
            </p:cNvPr>
            <p:cNvSpPr/>
            <p:nvPr/>
          </p:nvSpPr>
          <p:spPr>
            <a:xfrm>
              <a:off x="6672596" y="1388438"/>
              <a:ext cx="3793400" cy="4072177"/>
            </a:xfrm>
            <a:prstGeom prst="ellipse">
              <a:avLst/>
            </a:prstGeom>
            <a:solidFill>
              <a:srgbClr val="808184">
                <a:alpha val="84000"/>
              </a:srgb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716D0598-D951-B845-B808-FF7050F6D75B}"/>
                </a:ext>
              </a:extLst>
            </p:cNvPr>
            <p:cNvSpPr/>
            <p:nvPr/>
          </p:nvSpPr>
          <p:spPr>
            <a:xfrm>
              <a:off x="6928503" y="1781606"/>
              <a:ext cx="3235906" cy="3235907"/>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xmlns="" id="{623A5434-68D7-2546-A43A-874AA42ED9E5}"/>
              </a:ext>
            </a:extLst>
          </p:cNvPr>
          <p:cNvGrpSpPr/>
          <p:nvPr/>
        </p:nvGrpSpPr>
        <p:grpSpPr>
          <a:xfrm>
            <a:off x="5481818" y="3127771"/>
            <a:ext cx="1851963" cy="1575474"/>
            <a:chOff x="5449815" y="3738652"/>
            <a:chExt cx="2102707" cy="1788782"/>
          </a:xfrm>
        </p:grpSpPr>
        <p:sp>
          <p:nvSpPr>
            <p:cNvPr id="13" name="Oval 12">
              <a:extLst>
                <a:ext uri="{FF2B5EF4-FFF2-40B4-BE49-F238E27FC236}">
                  <a16:creationId xmlns:a16="http://schemas.microsoft.com/office/drawing/2014/main" xmlns="" id="{BE0F904E-1708-0E4C-8E0F-A36AEFEDF8DC}"/>
                </a:ext>
              </a:extLst>
            </p:cNvPr>
            <p:cNvSpPr/>
            <p:nvPr/>
          </p:nvSpPr>
          <p:spPr>
            <a:xfrm>
              <a:off x="5449815" y="3738652"/>
              <a:ext cx="1788781" cy="1788782"/>
            </a:xfrm>
            <a:prstGeom prst="ellipse">
              <a:avLst/>
            </a:prstGeom>
            <a:solidFill>
              <a:srgbClr val="5E5F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1A5672E9-CBA3-D34A-9992-FEEA3C4EE00A}"/>
                </a:ext>
              </a:extLst>
            </p:cNvPr>
            <p:cNvSpPr txBox="1"/>
            <p:nvPr/>
          </p:nvSpPr>
          <p:spPr>
            <a:xfrm>
              <a:off x="5781551" y="4548940"/>
              <a:ext cx="1215846" cy="384392"/>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Housing</a:t>
              </a:r>
            </a:p>
          </p:txBody>
        </p:sp>
        <p:grpSp>
          <p:nvGrpSpPr>
            <p:cNvPr id="15" name="Group 14">
              <a:extLst>
                <a:ext uri="{FF2B5EF4-FFF2-40B4-BE49-F238E27FC236}">
                  <a16:creationId xmlns:a16="http://schemas.microsoft.com/office/drawing/2014/main" xmlns="" id="{068116A0-9E92-7745-A899-9AD152E6AF8C}"/>
                </a:ext>
              </a:extLst>
            </p:cNvPr>
            <p:cNvGrpSpPr/>
            <p:nvPr/>
          </p:nvGrpSpPr>
          <p:grpSpPr>
            <a:xfrm rot="19990930">
              <a:off x="7005884" y="3803938"/>
              <a:ext cx="546638" cy="775774"/>
              <a:chOff x="5612063" y="1622511"/>
              <a:chExt cx="667050" cy="586797"/>
            </a:xfrm>
          </p:grpSpPr>
          <p:sp>
            <p:nvSpPr>
              <p:cNvPr id="20" name="Isosceles Triangle 99">
                <a:extLst>
                  <a:ext uri="{FF2B5EF4-FFF2-40B4-BE49-F238E27FC236}">
                    <a16:creationId xmlns:a16="http://schemas.microsoft.com/office/drawing/2014/main" xmlns="" id="{7D840358-3D79-B041-9AB0-8704F58390B5}"/>
                  </a:ext>
                </a:extLst>
              </p:cNvPr>
              <p:cNvSpPr/>
              <p:nvPr/>
            </p:nvSpPr>
            <p:spPr>
              <a:xfrm rot="5566581">
                <a:off x="5675218" y="1605414"/>
                <a:ext cx="586797" cy="620992"/>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Isosceles Triangle 100">
                <a:extLst>
                  <a:ext uri="{FF2B5EF4-FFF2-40B4-BE49-F238E27FC236}">
                    <a16:creationId xmlns:a16="http://schemas.microsoft.com/office/drawing/2014/main" xmlns="" id="{A42CF1E2-9834-E142-9198-417EBFFDFEBE}"/>
                  </a:ext>
                </a:extLst>
              </p:cNvPr>
              <p:cNvSpPr/>
              <p:nvPr/>
            </p:nvSpPr>
            <p:spPr>
              <a:xfrm rot="5566581">
                <a:off x="5578898" y="1681590"/>
                <a:ext cx="480895" cy="414566"/>
              </a:xfrm>
              <a:prstGeom prst="triangle">
                <a:avLst/>
              </a:prstGeom>
              <a:solidFill>
                <a:srgbClr val="5E5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nvGrpSpPr>
            <p:cNvPr id="16" name="Grupo 294">
              <a:extLst>
                <a:ext uri="{FF2B5EF4-FFF2-40B4-BE49-F238E27FC236}">
                  <a16:creationId xmlns:a16="http://schemas.microsoft.com/office/drawing/2014/main" xmlns="" id="{FEECCC49-8319-9A4C-AC3C-E5C0058F57D2}"/>
                </a:ext>
              </a:extLst>
            </p:cNvPr>
            <p:cNvGrpSpPr/>
            <p:nvPr/>
          </p:nvGrpSpPr>
          <p:grpSpPr>
            <a:xfrm>
              <a:off x="6141102" y="4044468"/>
              <a:ext cx="520820" cy="447301"/>
              <a:chOff x="4489891" y="3088995"/>
              <a:chExt cx="2406650" cy="2066926"/>
            </a:xfrm>
            <a:solidFill>
              <a:schemeClr val="bg1"/>
            </a:solidFill>
          </p:grpSpPr>
          <p:sp>
            <p:nvSpPr>
              <p:cNvPr id="17" name="Freeform 6">
                <a:extLst>
                  <a:ext uri="{FF2B5EF4-FFF2-40B4-BE49-F238E27FC236}">
                    <a16:creationId xmlns:a16="http://schemas.microsoft.com/office/drawing/2014/main" xmlns="" id="{DD7DF3DD-0C15-C041-86F1-4D5CEEBCD5F0}"/>
                  </a:ext>
                </a:extLst>
              </p:cNvPr>
              <p:cNvSpPr>
                <a:spLocks/>
              </p:cNvSpPr>
              <p:nvPr/>
            </p:nvSpPr>
            <p:spPr bwMode="auto">
              <a:xfrm>
                <a:off x="4496240" y="3095344"/>
                <a:ext cx="2393952" cy="1241424"/>
              </a:xfrm>
              <a:custGeom>
                <a:avLst/>
                <a:gdLst>
                  <a:gd name="T0" fmla="*/ 3715 w 4524"/>
                  <a:gd name="T1" fmla="*/ 1170 h 2346"/>
                  <a:gd name="T2" fmla="*/ 3202 w 4524"/>
                  <a:gd name="T3" fmla="*/ 129 h 2346"/>
                  <a:gd name="T4" fmla="*/ 2733 w 4524"/>
                  <a:gd name="T5" fmla="*/ 189 h 2346"/>
                  <a:gd name="T6" fmla="*/ 2631 w 4524"/>
                  <a:gd name="T7" fmla="*/ 107 h 2346"/>
                  <a:gd name="T8" fmla="*/ 2515 w 4524"/>
                  <a:gd name="T9" fmla="*/ 49 h 2346"/>
                  <a:gd name="T10" fmla="*/ 2390 w 4524"/>
                  <a:gd name="T11" fmla="*/ 13 h 2346"/>
                  <a:gd name="T12" fmla="*/ 2262 w 4524"/>
                  <a:gd name="T13" fmla="*/ 0 h 2346"/>
                  <a:gd name="T14" fmla="*/ 2132 w 4524"/>
                  <a:gd name="T15" fmla="*/ 13 h 2346"/>
                  <a:gd name="T16" fmla="*/ 2008 w 4524"/>
                  <a:gd name="T17" fmla="*/ 49 h 2346"/>
                  <a:gd name="T18" fmla="*/ 1894 w 4524"/>
                  <a:gd name="T19" fmla="*/ 108 h 2346"/>
                  <a:gd name="T20" fmla="*/ 1790 w 4524"/>
                  <a:gd name="T21" fmla="*/ 191 h 2346"/>
                  <a:gd name="T22" fmla="*/ 50 w 4524"/>
                  <a:gd name="T23" fmla="*/ 1936 h 2346"/>
                  <a:gd name="T24" fmla="*/ 13 w 4524"/>
                  <a:gd name="T25" fmla="*/ 2008 h 2346"/>
                  <a:gd name="T26" fmla="*/ 0 w 4524"/>
                  <a:gd name="T27" fmla="*/ 2086 h 2346"/>
                  <a:gd name="T28" fmla="*/ 13 w 4524"/>
                  <a:gd name="T29" fmla="*/ 2165 h 2346"/>
                  <a:gd name="T30" fmla="*/ 50 w 4524"/>
                  <a:gd name="T31" fmla="*/ 2238 h 2346"/>
                  <a:gd name="T32" fmla="*/ 109 w 4524"/>
                  <a:gd name="T33" fmla="*/ 2298 h 2346"/>
                  <a:gd name="T34" fmla="*/ 181 w 4524"/>
                  <a:gd name="T35" fmla="*/ 2333 h 2346"/>
                  <a:gd name="T36" fmla="*/ 260 w 4524"/>
                  <a:gd name="T37" fmla="*/ 2346 h 2346"/>
                  <a:gd name="T38" fmla="*/ 338 w 4524"/>
                  <a:gd name="T39" fmla="*/ 2333 h 2346"/>
                  <a:gd name="T40" fmla="*/ 412 w 4524"/>
                  <a:gd name="T41" fmla="*/ 2298 h 2346"/>
                  <a:gd name="T42" fmla="*/ 2157 w 4524"/>
                  <a:gd name="T43" fmla="*/ 556 h 2346"/>
                  <a:gd name="T44" fmla="*/ 2206 w 4524"/>
                  <a:gd name="T45" fmla="*/ 526 h 2346"/>
                  <a:gd name="T46" fmla="*/ 2262 w 4524"/>
                  <a:gd name="T47" fmla="*/ 515 h 2346"/>
                  <a:gd name="T48" fmla="*/ 2319 w 4524"/>
                  <a:gd name="T49" fmla="*/ 526 h 2346"/>
                  <a:gd name="T50" fmla="*/ 2367 w 4524"/>
                  <a:gd name="T51" fmla="*/ 556 h 2346"/>
                  <a:gd name="T52" fmla="*/ 4113 w 4524"/>
                  <a:gd name="T53" fmla="*/ 2298 h 2346"/>
                  <a:gd name="T54" fmla="*/ 4186 w 4524"/>
                  <a:gd name="T55" fmla="*/ 2333 h 2346"/>
                  <a:gd name="T56" fmla="*/ 4264 w 4524"/>
                  <a:gd name="T57" fmla="*/ 2346 h 2346"/>
                  <a:gd name="T58" fmla="*/ 4343 w 4524"/>
                  <a:gd name="T59" fmla="*/ 2333 h 2346"/>
                  <a:gd name="T60" fmla="*/ 4415 w 4524"/>
                  <a:gd name="T61" fmla="*/ 2298 h 2346"/>
                  <a:gd name="T62" fmla="*/ 4474 w 4524"/>
                  <a:gd name="T63" fmla="*/ 2238 h 2346"/>
                  <a:gd name="T64" fmla="*/ 4511 w 4524"/>
                  <a:gd name="T65" fmla="*/ 2165 h 2346"/>
                  <a:gd name="T66" fmla="*/ 4524 w 4524"/>
                  <a:gd name="T67" fmla="*/ 2086 h 2346"/>
                  <a:gd name="T68" fmla="*/ 4511 w 4524"/>
                  <a:gd name="T69" fmla="*/ 2008 h 2346"/>
                  <a:gd name="T70" fmla="*/ 4474 w 4524"/>
                  <a:gd name="T71" fmla="*/ 1936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4" h="2346">
                    <a:moveTo>
                      <a:pt x="4448" y="1903"/>
                    </a:moveTo>
                    <a:lnTo>
                      <a:pt x="3715" y="1170"/>
                    </a:lnTo>
                    <a:lnTo>
                      <a:pt x="3721" y="129"/>
                    </a:lnTo>
                    <a:lnTo>
                      <a:pt x="3202" y="129"/>
                    </a:lnTo>
                    <a:lnTo>
                      <a:pt x="3198" y="652"/>
                    </a:lnTo>
                    <a:lnTo>
                      <a:pt x="2733" y="189"/>
                    </a:lnTo>
                    <a:lnTo>
                      <a:pt x="2684" y="145"/>
                    </a:lnTo>
                    <a:lnTo>
                      <a:pt x="2631" y="107"/>
                    </a:lnTo>
                    <a:lnTo>
                      <a:pt x="2574" y="75"/>
                    </a:lnTo>
                    <a:lnTo>
                      <a:pt x="2515" y="49"/>
                    </a:lnTo>
                    <a:lnTo>
                      <a:pt x="2454" y="28"/>
                    </a:lnTo>
                    <a:lnTo>
                      <a:pt x="2390" y="13"/>
                    </a:lnTo>
                    <a:lnTo>
                      <a:pt x="2327" y="3"/>
                    </a:lnTo>
                    <a:lnTo>
                      <a:pt x="2262" y="0"/>
                    </a:lnTo>
                    <a:lnTo>
                      <a:pt x="2197" y="4"/>
                    </a:lnTo>
                    <a:lnTo>
                      <a:pt x="2132" y="13"/>
                    </a:lnTo>
                    <a:lnTo>
                      <a:pt x="2070" y="28"/>
                    </a:lnTo>
                    <a:lnTo>
                      <a:pt x="2008" y="49"/>
                    </a:lnTo>
                    <a:lnTo>
                      <a:pt x="1949" y="75"/>
                    </a:lnTo>
                    <a:lnTo>
                      <a:pt x="1894" y="108"/>
                    </a:lnTo>
                    <a:lnTo>
                      <a:pt x="1840" y="145"/>
                    </a:lnTo>
                    <a:lnTo>
                      <a:pt x="1790" y="191"/>
                    </a:lnTo>
                    <a:lnTo>
                      <a:pt x="76" y="1903"/>
                    </a:lnTo>
                    <a:lnTo>
                      <a:pt x="50" y="1936"/>
                    </a:lnTo>
                    <a:lnTo>
                      <a:pt x="28" y="1971"/>
                    </a:lnTo>
                    <a:lnTo>
                      <a:pt x="13" y="2008"/>
                    </a:lnTo>
                    <a:lnTo>
                      <a:pt x="4" y="2048"/>
                    </a:lnTo>
                    <a:lnTo>
                      <a:pt x="0" y="2086"/>
                    </a:lnTo>
                    <a:lnTo>
                      <a:pt x="4" y="2126"/>
                    </a:lnTo>
                    <a:lnTo>
                      <a:pt x="13" y="2165"/>
                    </a:lnTo>
                    <a:lnTo>
                      <a:pt x="28" y="2202"/>
                    </a:lnTo>
                    <a:lnTo>
                      <a:pt x="50" y="2238"/>
                    </a:lnTo>
                    <a:lnTo>
                      <a:pt x="76" y="2270"/>
                    </a:lnTo>
                    <a:lnTo>
                      <a:pt x="109" y="2298"/>
                    </a:lnTo>
                    <a:lnTo>
                      <a:pt x="144" y="2318"/>
                    </a:lnTo>
                    <a:lnTo>
                      <a:pt x="181" y="2333"/>
                    </a:lnTo>
                    <a:lnTo>
                      <a:pt x="221" y="2343"/>
                    </a:lnTo>
                    <a:lnTo>
                      <a:pt x="260" y="2346"/>
                    </a:lnTo>
                    <a:lnTo>
                      <a:pt x="300" y="2343"/>
                    </a:lnTo>
                    <a:lnTo>
                      <a:pt x="338" y="2333"/>
                    </a:lnTo>
                    <a:lnTo>
                      <a:pt x="376" y="2318"/>
                    </a:lnTo>
                    <a:lnTo>
                      <a:pt x="412" y="2298"/>
                    </a:lnTo>
                    <a:lnTo>
                      <a:pt x="443" y="2270"/>
                    </a:lnTo>
                    <a:lnTo>
                      <a:pt x="2157" y="556"/>
                    </a:lnTo>
                    <a:lnTo>
                      <a:pt x="2179" y="538"/>
                    </a:lnTo>
                    <a:lnTo>
                      <a:pt x="2206" y="526"/>
                    </a:lnTo>
                    <a:lnTo>
                      <a:pt x="2233" y="518"/>
                    </a:lnTo>
                    <a:lnTo>
                      <a:pt x="2262" y="515"/>
                    </a:lnTo>
                    <a:lnTo>
                      <a:pt x="2291" y="518"/>
                    </a:lnTo>
                    <a:lnTo>
                      <a:pt x="2319" y="526"/>
                    </a:lnTo>
                    <a:lnTo>
                      <a:pt x="2345" y="538"/>
                    </a:lnTo>
                    <a:lnTo>
                      <a:pt x="2367" y="556"/>
                    </a:lnTo>
                    <a:lnTo>
                      <a:pt x="4081" y="2270"/>
                    </a:lnTo>
                    <a:lnTo>
                      <a:pt x="4113" y="2298"/>
                    </a:lnTo>
                    <a:lnTo>
                      <a:pt x="4149" y="2318"/>
                    </a:lnTo>
                    <a:lnTo>
                      <a:pt x="4186" y="2333"/>
                    </a:lnTo>
                    <a:lnTo>
                      <a:pt x="4224" y="2343"/>
                    </a:lnTo>
                    <a:lnTo>
                      <a:pt x="4264" y="2346"/>
                    </a:lnTo>
                    <a:lnTo>
                      <a:pt x="4304" y="2343"/>
                    </a:lnTo>
                    <a:lnTo>
                      <a:pt x="4343" y="2333"/>
                    </a:lnTo>
                    <a:lnTo>
                      <a:pt x="4380" y="2318"/>
                    </a:lnTo>
                    <a:lnTo>
                      <a:pt x="4415" y="2298"/>
                    </a:lnTo>
                    <a:lnTo>
                      <a:pt x="4448" y="2270"/>
                    </a:lnTo>
                    <a:lnTo>
                      <a:pt x="4474" y="2238"/>
                    </a:lnTo>
                    <a:lnTo>
                      <a:pt x="4496" y="2202"/>
                    </a:lnTo>
                    <a:lnTo>
                      <a:pt x="4511" y="2165"/>
                    </a:lnTo>
                    <a:lnTo>
                      <a:pt x="4520" y="2126"/>
                    </a:lnTo>
                    <a:lnTo>
                      <a:pt x="4524" y="2086"/>
                    </a:lnTo>
                    <a:lnTo>
                      <a:pt x="4520" y="2048"/>
                    </a:lnTo>
                    <a:lnTo>
                      <a:pt x="4511" y="2008"/>
                    </a:lnTo>
                    <a:lnTo>
                      <a:pt x="4496" y="1971"/>
                    </a:lnTo>
                    <a:lnTo>
                      <a:pt x="4474" y="1936"/>
                    </a:lnTo>
                    <a:lnTo>
                      <a:pt x="4448" y="19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xmlns="" id="{9ACFD2BB-C424-0441-A8F7-6668A32A43B0}"/>
                  </a:ext>
                </a:extLst>
              </p:cNvPr>
              <p:cNvSpPr>
                <a:spLocks noEditPoints="1"/>
              </p:cNvSpPr>
              <p:nvPr/>
            </p:nvSpPr>
            <p:spPr bwMode="auto">
              <a:xfrm>
                <a:off x="4489891" y="3088995"/>
                <a:ext cx="2406650" cy="1254126"/>
              </a:xfrm>
              <a:custGeom>
                <a:avLst/>
                <a:gdLst>
                  <a:gd name="T0" fmla="*/ 3201 w 4548"/>
                  <a:gd name="T1" fmla="*/ 127 h 2371"/>
                  <a:gd name="T2" fmla="*/ 2729 w 4548"/>
                  <a:gd name="T3" fmla="*/ 169 h 2371"/>
                  <a:gd name="T4" fmla="*/ 2561 w 4548"/>
                  <a:gd name="T5" fmla="*/ 60 h 2371"/>
                  <a:gd name="T6" fmla="*/ 2402 w 4548"/>
                  <a:gd name="T7" fmla="*/ 11 h 2371"/>
                  <a:gd name="T8" fmla="*/ 2146 w 4548"/>
                  <a:gd name="T9" fmla="*/ 11 h 2371"/>
                  <a:gd name="T10" fmla="*/ 1986 w 4548"/>
                  <a:gd name="T11" fmla="*/ 61 h 2371"/>
                  <a:gd name="T12" fmla="*/ 1842 w 4548"/>
                  <a:gd name="T13" fmla="*/ 148 h 2371"/>
                  <a:gd name="T14" fmla="*/ 44 w 4548"/>
                  <a:gd name="T15" fmla="*/ 1950 h 2371"/>
                  <a:gd name="T16" fmla="*/ 1 w 4548"/>
                  <a:gd name="T17" fmla="*/ 2073 h 2371"/>
                  <a:gd name="T18" fmla="*/ 19 w 4548"/>
                  <a:gd name="T19" fmla="*/ 2201 h 2371"/>
                  <a:gd name="T20" fmla="*/ 99 w 4548"/>
                  <a:gd name="T21" fmla="*/ 2309 h 2371"/>
                  <a:gd name="T22" fmla="*/ 218 w 4548"/>
                  <a:gd name="T23" fmla="*/ 2365 h 2371"/>
                  <a:gd name="T24" fmla="*/ 327 w 4548"/>
                  <a:gd name="T25" fmla="*/ 2365 h 2371"/>
                  <a:gd name="T26" fmla="*/ 444 w 4548"/>
                  <a:gd name="T27" fmla="*/ 2309 h 2371"/>
                  <a:gd name="T28" fmla="*/ 2201 w 4548"/>
                  <a:gd name="T29" fmla="*/ 558 h 2371"/>
                  <a:gd name="T30" fmla="*/ 2245 w 4548"/>
                  <a:gd name="T31" fmla="*/ 541 h 2371"/>
                  <a:gd name="T32" fmla="*/ 2303 w 4548"/>
                  <a:gd name="T33" fmla="*/ 529 h 2371"/>
                  <a:gd name="T34" fmla="*/ 2351 w 4548"/>
                  <a:gd name="T35" fmla="*/ 560 h 2371"/>
                  <a:gd name="T36" fmla="*/ 2371 w 4548"/>
                  <a:gd name="T37" fmla="*/ 577 h 2371"/>
                  <a:gd name="T38" fmla="*/ 4174 w 4548"/>
                  <a:gd name="T39" fmla="*/ 2350 h 2371"/>
                  <a:gd name="T40" fmla="*/ 4301 w 4548"/>
                  <a:gd name="T41" fmla="*/ 2368 h 2371"/>
                  <a:gd name="T42" fmla="*/ 4424 w 4548"/>
                  <a:gd name="T43" fmla="*/ 2327 h 2371"/>
                  <a:gd name="T44" fmla="*/ 4504 w 4548"/>
                  <a:gd name="T45" fmla="*/ 2245 h 2371"/>
                  <a:gd name="T46" fmla="*/ 4547 w 4548"/>
                  <a:gd name="T47" fmla="*/ 2122 h 2371"/>
                  <a:gd name="T48" fmla="*/ 4529 w 4548"/>
                  <a:gd name="T49" fmla="*/ 1995 h 2371"/>
                  <a:gd name="T50" fmla="*/ 3737 w 4548"/>
                  <a:gd name="T51" fmla="*/ 1173 h 2371"/>
                  <a:gd name="T52" fmla="*/ 4483 w 4548"/>
                  <a:gd name="T53" fmla="*/ 1964 h 2371"/>
                  <a:gd name="T54" fmla="*/ 4519 w 4548"/>
                  <a:gd name="T55" fmla="*/ 2053 h 2371"/>
                  <a:gd name="T56" fmla="*/ 4522 w 4548"/>
                  <a:gd name="T57" fmla="*/ 2073 h 2371"/>
                  <a:gd name="T58" fmla="*/ 4518 w 4548"/>
                  <a:gd name="T59" fmla="*/ 2147 h 2371"/>
                  <a:gd name="T60" fmla="*/ 4481 w 4548"/>
                  <a:gd name="T61" fmla="*/ 2235 h 2371"/>
                  <a:gd name="T62" fmla="*/ 4468 w 4548"/>
                  <a:gd name="T63" fmla="*/ 2252 h 2371"/>
                  <a:gd name="T64" fmla="*/ 4410 w 4548"/>
                  <a:gd name="T65" fmla="*/ 2306 h 2371"/>
                  <a:gd name="T66" fmla="*/ 4321 w 4548"/>
                  <a:gd name="T67" fmla="*/ 2340 h 2371"/>
                  <a:gd name="T68" fmla="*/ 4301 w 4548"/>
                  <a:gd name="T69" fmla="*/ 2343 h 2371"/>
                  <a:gd name="T70" fmla="*/ 4227 w 4548"/>
                  <a:gd name="T71" fmla="*/ 2340 h 2371"/>
                  <a:gd name="T72" fmla="*/ 4138 w 4548"/>
                  <a:gd name="T73" fmla="*/ 2303 h 2371"/>
                  <a:gd name="T74" fmla="*/ 4122 w 4548"/>
                  <a:gd name="T75" fmla="*/ 2291 h 2371"/>
                  <a:gd name="T76" fmla="*/ 2307 w 4548"/>
                  <a:gd name="T77" fmla="*/ 516 h 2371"/>
                  <a:gd name="T78" fmla="*/ 2187 w 4548"/>
                  <a:gd name="T79" fmla="*/ 537 h 2371"/>
                  <a:gd name="T80" fmla="*/ 415 w 4548"/>
                  <a:gd name="T81" fmla="*/ 2314 h 2371"/>
                  <a:gd name="T82" fmla="*/ 366 w 4548"/>
                  <a:gd name="T83" fmla="*/ 2327 h 2371"/>
                  <a:gd name="T84" fmla="*/ 321 w 4548"/>
                  <a:gd name="T85" fmla="*/ 2353 h 2371"/>
                  <a:gd name="T86" fmla="*/ 222 w 4548"/>
                  <a:gd name="T87" fmla="*/ 2353 h 2371"/>
                  <a:gd name="T88" fmla="*/ 179 w 4548"/>
                  <a:gd name="T89" fmla="*/ 2327 h 2371"/>
                  <a:gd name="T90" fmla="*/ 130 w 4548"/>
                  <a:gd name="T91" fmla="*/ 2314 h 2371"/>
                  <a:gd name="T92" fmla="*/ 55 w 4548"/>
                  <a:gd name="T93" fmla="*/ 2241 h 2371"/>
                  <a:gd name="T94" fmla="*/ 43 w 4548"/>
                  <a:gd name="T95" fmla="*/ 2191 h 2371"/>
                  <a:gd name="T96" fmla="*/ 18 w 4548"/>
                  <a:gd name="T97" fmla="*/ 2147 h 2371"/>
                  <a:gd name="T98" fmla="*/ 18 w 4548"/>
                  <a:gd name="T99" fmla="*/ 2048 h 2371"/>
                  <a:gd name="T100" fmla="*/ 43 w 4548"/>
                  <a:gd name="T101" fmla="*/ 2005 h 2371"/>
                  <a:gd name="T102" fmla="*/ 55 w 4548"/>
                  <a:gd name="T103" fmla="*/ 1955 h 2371"/>
                  <a:gd name="T104" fmla="*/ 1860 w 4548"/>
                  <a:gd name="T105" fmla="*/ 166 h 2371"/>
                  <a:gd name="T106" fmla="*/ 1904 w 4548"/>
                  <a:gd name="T107" fmla="*/ 119 h 2371"/>
                  <a:gd name="T108" fmla="*/ 2056 w 4548"/>
                  <a:gd name="T109" fmla="*/ 61 h 2371"/>
                  <a:gd name="T110" fmla="*/ 2150 w 4548"/>
                  <a:gd name="T111" fmla="*/ 36 h 2371"/>
                  <a:gd name="T112" fmla="*/ 2339 w 4548"/>
                  <a:gd name="T113" fmla="*/ 28 h 2371"/>
                  <a:gd name="T114" fmla="*/ 2402 w 4548"/>
                  <a:gd name="T115" fmla="*/ 24 h 2371"/>
                  <a:gd name="T116" fmla="*/ 2551 w 4548"/>
                  <a:gd name="T117" fmla="*/ 83 h 2371"/>
                  <a:gd name="T118" fmla="*/ 2643 w 4548"/>
                  <a:gd name="T119" fmla="*/ 118 h 2371"/>
                  <a:gd name="T120" fmla="*/ 3201 w 4548"/>
                  <a:gd name="T121" fmla="*/ 672 h 2371"/>
                  <a:gd name="T122" fmla="*/ 3733 w 4548"/>
                  <a:gd name="T123" fmla="*/ 152 h 2371"/>
                  <a:gd name="T124" fmla="*/ 4452 w 4548"/>
                  <a:gd name="T125" fmla="*/ 1924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8" h="2371">
                    <a:moveTo>
                      <a:pt x="3737" y="1173"/>
                    </a:moveTo>
                    <a:lnTo>
                      <a:pt x="3727" y="1181"/>
                    </a:lnTo>
                    <a:lnTo>
                      <a:pt x="3740" y="1181"/>
                    </a:lnTo>
                    <a:lnTo>
                      <a:pt x="3745" y="140"/>
                    </a:lnTo>
                    <a:lnTo>
                      <a:pt x="3745" y="127"/>
                    </a:lnTo>
                    <a:lnTo>
                      <a:pt x="3201" y="127"/>
                    </a:lnTo>
                    <a:lnTo>
                      <a:pt x="3201" y="140"/>
                    </a:lnTo>
                    <a:lnTo>
                      <a:pt x="3197" y="663"/>
                    </a:lnTo>
                    <a:lnTo>
                      <a:pt x="3210" y="663"/>
                    </a:lnTo>
                    <a:lnTo>
                      <a:pt x="3219" y="654"/>
                    </a:lnTo>
                    <a:lnTo>
                      <a:pt x="2754" y="192"/>
                    </a:lnTo>
                    <a:lnTo>
                      <a:pt x="2729" y="169"/>
                    </a:lnTo>
                    <a:lnTo>
                      <a:pt x="2705" y="148"/>
                    </a:lnTo>
                    <a:lnTo>
                      <a:pt x="2678" y="127"/>
                    </a:lnTo>
                    <a:lnTo>
                      <a:pt x="2651" y="109"/>
                    </a:lnTo>
                    <a:lnTo>
                      <a:pt x="2647" y="107"/>
                    </a:lnTo>
                    <a:lnTo>
                      <a:pt x="2591" y="73"/>
                    </a:lnTo>
                    <a:lnTo>
                      <a:pt x="2561" y="60"/>
                    </a:lnTo>
                    <a:lnTo>
                      <a:pt x="2532" y="47"/>
                    </a:lnTo>
                    <a:lnTo>
                      <a:pt x="2502" y="36"/>
                    </a:lnTo>
                    <a:lnTo>
                      <a:pt x="2470" y="27"/>
                    </a:lnTo>
                    <a:lnTo>
                      <a:pt x="2440" y="18"/>
                    </a:lnTo>
                    <a:lnTo>
                      <a:pt x="2408" y="13"/>
                    </a:lnTo>
                    <a:lnTo>
                      <a:pt x="2402" y="11"/>
                    </a:lnTo>
                    <a:lnTo>
                      <a:pt x="2371" y="6"/>
                    </a:lnTo>
                    <a:lnTo>
                      <a:pt x="2339" y="3"/>
                    </a:lnTo>
                    <a:lnTo>
                      <a:pt x="2306" y="0"/>
                    </a:lnTo>
                    <a:lnTo>
                      <a:pt x="2241" y="0"/>
                    </a:lnTo>
                    <a:lnTo>
                      <a:pt x="2209" y="3"/>
                    </a:lnTo>
                    <a:lnTo>
                      <a:pt x="2146" y="11"/>
                    </a:lnTo>
                    <a:lnTo>
                      <a:pt x="2140" y="13"/>
                    </a:lnTo>
                    <a:lnTo>
                      <a:pt x="2108" y="20"/>
                    </a:lnTo>
                    <a:lnTo>
                      <a:pt x="2077" y="28"/>
                    </a:lnTo>
                    <a:lnTo>
                      <a:pt x="2046" y="38"/>
                    </a:lnTo>
                    <a:lnTo>
                      <a:pt x="2016" y="49"/>
                    </a:lnTo>
                    <a:lnTo>
                      <a:pt x="1986" y="61"/>
                    </a:lnTo>
                    <a:lnTo>
                      <a:pt x="1957" y="75"/>
                    </a:lnTo>
                    <a:lnTo>
                      <a:pt x="1928" y="90"/>
                    </a:lnTo>
                    <a:lnTo>
                      <a:pt x="1900" y="107"/>
                    </a:lnTo>
                    <a:lnTo>
                      <a:pt x="1896" y="109"/>
                    </a:lnTo>
                    <a:lnTo>
                      <a:pt x="1868" y="129"/>
                    </a:lnTo>
                    <a:lnTo>
                      <a:pt x="1842" y="148"/>
                    </a:lnTo>
                    <a:lnTo>
                      <a:pt x="1817" y="170"/>
                    </a:lnTo>
                    <a:lnTo>
                      <a:pt x="1794" y="193"/>
                    </a:lnTo>
                    <a:lnTo>
                      <a:pt x="80" y="1906"/>
                    </a:lnTo>
                    <a:lnTo>
                      <a:pt x="62" y="1925"/>
                    </a:lnTo>
                    <a:lnTo>
                      <a:pt x="47" y="1946"/>
                    </a:lnTo>
                    <a:lnTo>
                      <a:pt x="44" y="1950"/>
                    </a:lnTo>
                    <a:lnTo>
                      <a:pt x="30" y="1972"/>
                    </a:lnTo>
                    <a:lnTo>
                      <a:pt x="19" y="1995"/>
                    </a:lnTo>
                    <a:lnTo>
                      <a:pt x="11" y="2019"/>
                    </a:lnTo>
                    <a:lnTo>
                      <a:pt x="5" y="2044"/>
                    </a:lnTo>
                    <a:lnTo>
                      <a:pt x="5" y="2048"/>
                    </a:lnTo>
                    <a:lnTo>
                      <a:pt x="1" y="2073"/>
                    </a:lnTo>
                    <a:lnTo>
                      <a:pt x="0" y="2097"/>
                    </a:lnTo>
                    <a:lnTo>
                      <a:pt x="1" y="2122"/>
                    </a:lnTo>
                    <a:lnTo>
                      <a:pt x="5" y="2147"/>
                    </a:lnTo>
                    <a:lnTo>
                      <a:pt x="5" y="2153"/>
                    </a:lnTo>
                    <a:lnTo>
                      <a:pt x="11" y="2176"/>
                    </a:lnTo>
                    <a:lnTo>
                      <a:pt x="19" y="2201"/>
                    </a:lnTo>
                    <a:lnTo>
                      <a:pt x="30" y="2223"/>
                    </a:lnTo>
                    <a:lnTo>
                      <a:pt x="44" y="2245"/>
                    </a:lnTo>
                    <a:lnTo>
                      <a:pt x="47" y="2249"/>
                    </a:lnTo>
                    <a:lnTo>
                      <a:pt x="62" y="2270"/>
                    </a:lnTo>
                    <a:lnTo>
                      <a:pt x="80" y="2291"/>
                    </a:lnTo>
                    <a:lnTo>
                      <a:pt x="99" y="2309"/>
                    </a:lnTo>
                    <a:lnTo>
                      <a:pt x="120" y="2324"/>
                    </a:lnTo>
                    <a:lnTo>
                      <a:pt x="124" y="2327"/>
                    </a:lnTo>
                    <a:lnTo>
                      <a:pt x="146" y="2339"/>
                    </a:lnTo>
                    <a:lnTo>
                      <a:pt x="170" y="2350"/>
                    </a:lnTo>
                    <a:lnTo>
                      <a:pt x="193" y="2358"/>
                    </a:lnTo>
                    <a:lnTo>
                      <a:pt x="218" y="2365"/>
                    </a:lnTo>
                    <a:lnTo>
                      <a:pt x="222" y="2365"/>
                    </a:lnTo>
                    <a:lnTo>
                      <a:pt x="247" y="2369"/>
                    </a:lnTo>
                    <a:lnTo>
                      <a:pt x="272" y="2371"/>
                    </a:lnTo>
                    <a:lnTo>
                      <a:pt x="297" y="2369"/>
                    </a:lnTo>
                    <a:lnTo>
                      <a:pt x="321" y="2365"/>
                    </a:lnTo>
                    <a:lnTo>
                      <a:pt x="327" y="2365"/>
                    </a:lnTo>
                    <a:lnTo>
                      <a:pt x="350" y="2358"/>
                    </a:lnTo>
                    <a:lnTo>
                      <a:pt x="375" y="2350"/>
                    </a:lnTo>
                    <a:lnTo>
                      <a:pt x="397" y="2339"/>
                    </a:lnTo>
                    <a:lnTo>
                      <a:pt x="419" y="2327"/>
                    </a:lnTo>
                    <a:lnTo>
                      <a:pt x="424" y="2324"/>
                    </a:lnTo>
                    <a:lnTo>
                      <a:pt x="444" y="2309"/>
                    </a:lnTo>
                    <a:lnTo>
                      <a:pt x="465" y="2291"/>
                    </a:lnTo>
                    <a:lnTo>
                      <a:pt x="2179" y="577"/>
                    </a:lnTo>
                    <a:lnTo>
                      <a:pt x="2201" y="558"/>
                    </a:lnTo>
                    <a:lnTo>
                      <a:pt x="2191" y="549"/>
                    </a:lnTo>
                    <a:lnTo>
                      <a:pt x="2197" y="560"/>
                    </a:lnTo>
                    <a:lnTo>
                      <a:pt x="2201" y="558"/>
                    </a:lnTo>
                    <a:lnTo>
                      <a:pt x="2191" y="549"/>
                    </a:lnTo>
                    <a:lnTo>
                      <a:pt x="2197" y="560"/>
                    </a:lnTo>
                    <a:lnTo>
                      <a:pt x="2223" y="548"/>
                    </a:lnTo>
                    <a:lnTo>
                      <a:pt x="2251" y="540"/>
                    </a:lnTo>
                    <a:lnTo>
                      <a:pt x="2245" y="529"/>
                    </a:lnTo>
                    <a:lnTo>
                      <a:pt x="2245" y="541"/>
                    </a:lnTo>
                    <a:lnTo>
                      <a:pt x="2251" y="540"/>
                    </a:lnTo>
                    <a:lnTo>
                      <a:pt x="2245" y="529"/>
                    </a:lnTo>
                    <a:lnTo>
                      <a:pt x="2245" y="541"/>
                    </a:lnTo>
                    <a:lnTo>
                      <a:pt x="2274" y="538"/>
                    </a:lnTo>
                    <a:lnTo>
                      <a:pt x="2303" y="541"/>
                    </a:lnTo>
                    <a:lnTo>
                      <a:pt x="2303" y="529"/>
                    </a:lnTo>
                    <a:lnTo>
                      <a:pt x="2298" y="540"/>
                    </a:lnTo>
                    <a:lnTo>
                      <a:pt x="2303" y="541"/>
                    </a:lnTo>
                    <a:lnTo>
                      <a:pt x="2303" y="529"/>
                    </a:lnTo>
                    <a:lnTo>
                      <a:pt x="2298" y="540"/>
                    </a:lnTo>
                    <a:lnTo>
                      <a:pt x="2327" y="548"/>
                    </a:lnTo>
                    <a:lnTo>
                      <a:pt x="2351" y="560"/>
                    </a:lnTo>
                    <a:lnTo>
                      <a:pt x="2357" y="549"/>
                    </a:lnTo>
                    <a:lnTo>
                      <a:pt x="2347" y="558"/>
                    </a:lnTo>
                    <a:lnTo>
                      <a:pt x="2351" y="560"/>
                    </a:lnTo>
                    <a:lnTo>
                      <a:pt x="2357" y="549"/>
                    </a:lnTo>
                    <a:lnTo>
                      <a:pt x="2347" y="558"/>
                    </a:lnTo>
                    <a:lnTo>
                      <a:pt x="2371" y="577"/>
                    </a:lnTo>
                    <a:lnTo>
                      <a:pt x="4085" y="2291"/>
                    </a:lnTo>
                    <a:lnTo>
                      <a:pt x="4104" y="2309"/>
                    </a:lnTo>
                    <a:lnTo>
                      <a:pt x="4125" y="2324"/>
                    </a:lnTo>
                    <a:lnTo>
                      <a:pt x="4129" y="2327"/>
                    </a:lnTo>
                    <a:lnTo>
                      <a:pt x="4151" y="2339"/>
                    </a:lnTo>
                    <a:lnTo>
                      <a:pt x="4174" y="2350"/>
                    </a:lnTo>
                    <a:lnTo>
                      <a:pt x="4198" y="2358"/>
                    </a:lnTo>
                    <a:lnTo>
                      <a:pt x="4223" y="2364"/>
                    </a:lnTo>
                    <a:lnTo>
                      <a:pt x="4227" y="2365"/>
                    </a:lnTo>
                    <a:lnTo>
                      <a:pt x="4252" y="2368"/>
                    </a:lnTo>
                    <a:lnTo>
                      <a:pt x="4276" y="2369"/>
                    </a:lnTo>
                    <a:lnTo>
                      <a:pt x="4301" y="2368"/>
                    </a:lnTo>
                    <a:lnTo>
                      <a:pt x="4326" y="2365"/>
                    </a:lnTo>
                    <a:lnTo>
                      <a:pt x="4330" y="2364"/>
                    </a:lnTo>
                    <a:lnTo>
                      <a:pt x="4355" y="2358"/>
                    </a:lnTo>
                    <a:lnTo>
                      <a:pt x="4379" y="2350"/>
                    </a:lnTo>
                    <a:lnTo>
                      <a:pt x="4402" y="2339"/>
                    </a:lnTo>
                    <a:lnTo>
                      <a:pt x="4424" y="2327"/>
                    </a:lnTo>
                    <a:lnTo>
                      <a:pt x="4428" y="2324"/>
                    </a:lnTo>
                    <a:lnTo>
                      <a:pt x="4449" y="2309"/>
                    </a:lnTo>
                    <a:lnTo>
                      <a:pt x="4470" y="2291"/>
                    </a:lnTo>
                    <a:lnTo>
                      <a:pt x="4486" y="2270"/>
                    </a:lnTo>
                    <a:lnTo>
                      <a:pt x="4501" y="2249"/>
                    </a:lnTo>
                    <a:lnTo>
                      <a:pt x="4504" y="2245"/>
                    </a:lnTo>
                    <a:lnTo>
                      <a:pt x="4518" y="2223"/>
                    </a:lnTo>
                    <a:lnTo>
                      <a:pt x="4529" y="2201"/>
                    </a:lnTo>
                    <a:lnTo>
                      <a:pt x="4537" y="2176"/>
                    </a:lnTo>
                    <a:lnTo>
                      <a:pt x="4543" y="2153"/>
                    </a:lnTo>
                    <a:lnTo>
                      <a:pt x="4543" y="2147"/>
                    </a:lnTo>
                    <a:lnTo>
                      <a:pt x="4547" y="2122"/>
                    </a:lnTo>
                    <a:lnTo>
                      <a:pt x="4548" y="2097"/>
                    </a:lnTo>
                    <a:lnTo>
                      <a:pt x="4547" y="2073"/>
                    </a:lnTo>
                    <a:lnTo>
                      <a:pt x="4543" y="2048"/>
                    </a:lnTo>
                    <a:lnTo>
                      <a:pt x="4543" y="2044"/>
                    </a:lnTo>
                    <a:lnTo>
                      <a:pt x="4537" y="2019"/>
                    </a:lnTo>
                    <a:lnTo>
                      <a:pt x="4529" y="1995"/>
                    </a:lnTo>
                    <a:lnTo>
                      <a:pt x="4518" y="1972"/>
                    </a:lnTo>
                    <a:lnTo>
                      <a:pt x="4504" y="1950"/>
                    </a:lnTo>
                    <a:lnTo>
                      <a:pt x="4501" y="1946"/>
                    </a:lnTo>
                    <a:lnTo>
                      <a:pt x="4486" y="1925"/>
                    </a:lnTo>
                    <a:lnTo>
                      <a:pt x="4470" y="1906"/>
                    </a:lnTo>
                    <a:lnTo>
                      <a:pt x="3737" y="1173"/>
                    </a:lnTo>
                    <a:close/>
                    <a:moveTo>
                      <a:pt x="4452" y="1924"/>
                    </a:moveTo>
                    <a:lnTo>
                      <a:pt x="4468" y="1943"/>
                    </a:lnTo>
                    <a:lnTo>
                      <a:pt x="4483" y="1964"/>
                    </a:lnTo>
                    <a:lnTo>
                      <a:pt x="4493" y="1955"/>
                    </a:lnTo>
                    <a:lnTo>
                      <a:pt x="4481" y="1960"/>
                    </a:lnTo>
                    <a:lnTo>
                      <a:pt x="4483" y="1964"/>
                    </a:lnTo>
                    <a:lnTo>
                      <a:pt x="4493" y="1955"/>
                    </a:lnTo>
                    <a:lnTo>
                      <a:pt x="4481" y="1960"/>
                    </a:lnTo>
                    <a:lnTo>
                      <a:pt x="4495" y="1982"/>
                    </a:lnTo>
                    <a:lnTo>
                      <a:pt x="4506" y="2005"/>
                    </a:lnTo>
                    <a:lnTo>
                      <a:pt x="4514" y="2028"/>
                    </a:lnTo>
                    <a:lnTo>
                      <a:pt x="4519" y="2053"/>
                    </a:lnTo>
                    <a:lnTo>
                      <a:pt x="4530" y="2048"/>
                    </a:lnTo>
                    <a:lnTo>
                      <a:pt x="4518" y="2048"/>
                    </a:lnTo>
                    <a:lnTo>
                      <a:pt x="4519" y="2053"/>
                    </a:lnTo>
                    <a:lnTo>
                      <a:pt x="4530" y="2048"/>
                    </a:lnTo>
                    <a:lnTo>
                      <a:pt x="4518" y="2048"/>
                    </a:lnTo>
                    <a:lnTo>
                      <a:pt x="4522" y="2073"/>
                    </a:lnTo>
                    <a:lnTo>
                      <a:pt x="4523" y="2097"/>
                    </a:lnTo>
                    <a:lnTo>
                      <a:pt x="4522" y="2122"/>
                    </a:lnTo>
                    <a:lnTo>
                      <a:pt x="4518" y="2147"/>
                    </a:lnTo>
                    <a:lnTo>
                      <a:pt x="4530" y="2147"/>
                    </a:lnTo>
                    <a:lnTo>
                      <a:pt x="4519" y="2143"/>
                    </a:lnTo>
                    <a:lnTo>
                      <a:pt x="4518" y="2147"/>
                    </a:lnTo>
                    <a:lnTo>
                      <a:pt x="4530" y="2147"/>
                    </a:lnTo>
                    <a:lnTo>
                      <a:pt x="4519" y="2143"/>
                    </a:lnTo>
                    <a:lnTo>
                      <a:pt x="4514" y="2166"/>
                    </a:lnTo>
                    <a:lnTo>
                      <a:pt x="4506" y="2191"/>
                    </a:lnTo>
                    <a:lnTo>
                      <a:pt x="4495" y="2213"/>
                    </a:lnTo>
                    <a:lnTo>
                      <a:pt x="4481" y="2235"/>
                    </a:lnTo>
                    <a:lnTo>
                      <a:pt x="4493" y="2241"/>
                    </a:lnTo>
                    <a:lnTo>
                      <a:pt x="4483" y="2231"/>
                    </a:lnTo>
                    <a:lnTo>
                      <a:pt x="4481" y="2235"/>
                    </a:lnTo>
                    <a:lnTo>
                      <a:pt x="4493" y="2241"/>
                    </a:lnTo>
                    <a:lnTo>
                      <a:pt x="4483" y="2231"/>
                    </a:lnTo>
                    <a:lnTo>
                      <a:pt x="4468" y="2252"/>
                    </a:lnTo>
                    <a:lnTo>
                      <a:pt x="4452" y="2273"/>
                    </a:lnTo>
                    <a:lnTo>
                      <a:pt x="4431" y="2291"/>
                    </a:lnTo>
                    <a:lnTo>
                      <a:pt x="4410" y="2306"/>
                    </a:lnTo>
                    <a:lnTo>
                      <a:pt x="4419" y="2314"/>
                    </a:lnTo>
                    <a:lnTo>
                      <a:pt x="4414" y="2303"/>
                    </a:lnTo>
                    <a:lnTo>
                      <a:pt x="4410" y="2306"/>
                    </a:lnTo>
                    <a:lnTo>
                      <a:pt x="4419" y="2314"/>
                    </a:lnTo>
                    <a:lnTo>
                      <a:pt x="4414" y="2303"/>
                    </a:lnTo>
                    <a:lnTo>
                      <a:pt x="4392" y="2315"/>
                    </a:lnTo>
                    <a:lnTo>
                      <a:pt x="4369" y="2327"/>
                    </a:lnTo>
                    <a:lnTo>
                      <a:pt x="4345" y="2335"/>
                    </a:lnTo>
                    <a:lnTo>
                      <a:pt x="4321" y="2340"/>
                    </a:lnTo>
                    <a:lnTo>
                      <a:pt x="4326" y="2353"/>
                    </a:lnTo>
                    <a:lnTo>
                      <a:pt x="4326" y="2340"/>
                    </a:lnTo>
                    <a:lnTo>
                      <a:pt x="4321" y="2340"/>
                    </a:lnTo>
                    <a:lnTo>
                      <a:pt x="4326" y="2353"/>
                    </a:lnTo>
                    <a:lnTo>
                      <a:pt x="4326" y="2340"/>
                    </a:lnTo>
                    <a:lnTo>
                      <a:pt x="4301" y="2343"/>
                    </a:lnTo>
                    <a:lnTo>
                      <a:pt x="4276" y="2344"/>
                    </a:lnTo>
                    <a:lnTo>
                      <a:pt x="4252" y="2343"/>
                    </a:lnTo>
                    <a:lnTo>
                      <a:pt x="4227" y="2340"/>
                    </a:lnTo>
                    <a:lnTo>
                      <a:pt x="4227" y="2353"/>
                    </a:lnTo>
                    <a:lnTo>
                      <a:pt x="4232" y="2340"/>
                    </a:lnTo>
                    <a:lnTo>
                      <a:pt x="4227" y="2340"/>
                    </a:lnTo>
                    <a:lnTo>
                      <a:pt x="4227" y="2353"/>
                    </a:lnTo>
                    <a:lnTo>
                      <a:pt x="4232" y="2340"/>
                    </a:lnTo>
                    <a:lnTo>
                      <a:pt x="4207" y="2335"/>
                    </a:lnTo>
                    <a:lnTo>
                      <a:pt x="4184" y="2327"/>
                    </a:lnTo>
                    <a:lnTo>
                      <a:pt x="4161" y="2315"/>
                    </a:lnTo>
                    <a:lnTo>
                      <a:pt x="4138" y="2303"/>
                    </a:lnTo>
                    <a:lnTo>
                      <a:pt x="4134" y="2314"/>
                    </a:lnTo>
                    <a:lnTo>
                      <a:pt x="4143" y="2306"/>
                    </a:lnTo>
                    <a:lnTo>
                      <a:pt x="4138" y="2303"/>
                    </a:lnTo>
                    <a:lnTo>
                      <a:pt x="4134" y="2314"/>
                    </a:lnTo>
                    <a:lnTo>
                      <a:pt x="4143" y="2306"/>
                    </a:lnTo>
                    <a:lnTo>
                      <a:pt x="4122" y="2291"/>
                    </a:lnTo>
                    <a:lnTo>
                      <a:pt x="4103" y="2273"/>
                    </a:lnTo>
                    <a:lnTo>
                      <a:pt x="2389" y="559"/>
                    </a:lnTo>
                    <a:lnTo>
                      <a:pt x="2365" y="540"/>
                    </a:lnTo>
                    <a:lnTo>
                      <a:pt x="2361" y="537"/>
                    </a:lnTo>
                    <a:lnTo>
                      <a:pt x="2336" y="525"/>
                    </a:lnTo>
                    <a:lnTo>
                      <a:pt x="2307" y="516"/>
                    </a:lnTo>
                    <a:lnTo>
                      <a:pt x="2303" y="516"/>
                    </a:lnTo>
                    <a:lnTo>
                      <a:pt x="2274" y="514"/>
                    </a:lnTo>
                    <a:lnTo>
                      <a:pt x="2245" y="516"/>
                    </a:lnTo>
                    <a:lnTo>
                      <a:pt x="2241" y="516"/>
                    </a:lnTo>
                    <a:lnTo>
                      <a:pt x="2213" y="525"/>
                    </a:lnTo>
                    <a:lnTo>
                      <a:pt x="2187" y="537"/>
                    </a:lnTo>
                    <a:lnTo>
                      <a:pt x="2183" y="540"/>
                    </a:lnTo>
                    <a:lnTo>
                      <a:pt x="2161" y="559"/>
                    </a:lnTo>
                    <a:lnTo>
                      <a:pt x="447" y="2273"/>
                    </a:lnTo>
                    <a:lnTo>
                      <a:pt x="426" y="2291"/>
                    </a:lnTo>
                    <a:lnTo>
                      <a:pt x="406" y="2306"/>
                    </a:lnTo>
                    <a:lnTo>
                      <a:pt x="415" y="2314"/>
                    </a:lnTo>
                    <a:lnTo>
                      <a:pt x="410" y="2303"/>
                    </a:lnTo>
                    <a:lnTo>
                      <a:pt x="406" y="2306"/>
                    </a:lnTo>
                    <a:lnTo>
                      <a:pt x="415" y="2314"/>
                    </a:lnTo>
                    <a:lnTo>
                      <a:pt x="410" y="2303"/>
                    </a:lnTo>
                    <a:lnTo>
                      <a:pt x="388" y="2315"/>
                    </a:lnTo>
                    <a:lnTo>
                      <a:pt x="366" y="2327"/>
                    </a:lnTo>
                    <a:lnTo>
                      <a:pt x="341" y="2335"/>
                    </a:lnTo>
                    <a:lnTo>
                      <a:pt x="317" y="2342"/>
                    </a:lnTo>
                    <a:lnTo>
                      <a:pt x="321" y="2353"/>
                    </a:lnTo>
                    <a:lnTo>
                      <a:pt x="321" y="2340"/>
                    </a:lnTo>
                    <a:lnTo>
                      <a:pt x="317" y="2342"/>
                    </a:lnTo>
                    <a:lnTo>
                      <a:pt x="321" y="2353"/>
                    </a:lnTo>
                    <a:lnTo>
                      <a:pt x="321" y="2340"/>
                    </a:lnTo>
                    <a:lnTo>
                      <a:pt x="297" y="2344"/>
                    </a:lnTo>
                    <a:lnTo>
                      <a:pt x="272" y="2346"/>
                    </a:lnTo>
                    <a:lnTo>
                      <a:pt x="247" y="2344"/>
                    </a:lnTo>
                    <a:lnTo>
                      <a:pt x="222" y="2340"/>
                    </a:lnTo>
                    <a:lnTo>
                      <a:pt x="222" y="2353"/>
                    </a:lnTo>
                    <a:lnTo>
                      <a:pt x="228" y="2342"/>
                    </a:lnTo>
                    <a:lnTo>
                      <a:pt x="222" y="2340"/>
                    </a:lnTo>
                    <a:lnTo>
                      <a:pt x="222" y="2353"/>
                    </a:lnTo>
                    <a:lnTo>
                      <a:pt x="228" y="2342"/>
                    </a:lnTo>
                    <a:lnTo>
                      <a:pt x="203" y="2335"/>
                    </a:lnTo>
                    <a:lnTo>
                      <a:pt x="179" y="2327"/>
                    </a:lnTo>
                    <a:lnTo>
                      <a:pt x="156" y="2315"/>
                    </a:lnTo>
                    <a:lnTo>
                      <a:pt x="134" y="2303"/>
                    </a:lnTo>
                    <a:lnTo>
                      <a:pt x="130" y="2314"/>
                    </a:lnTo>
                    <a:lnTo>
                      <a:pt x="138" y="2306"/>
                    </a:lnTo>
                    <a:lnTo>
                      <a:pt x="134" y="2303"/>
                    </a:lnTo>
                    <a:lnTo>
                      <a:pt x="130" y="2314"/>
                    </a:lnTo>
                    <a:lnTo>
                      <a:pt x="138" y="2306"/>
                    </a:lnTo>
                    <a:lnTo>
                      <a:pt x="117" y="2291"/>
                    </a:lnTo>
                    <a:lnTo>
                      <a:pt x="98" y="2273"/>
                    </a:lnTo>
                    <a:lnTo>
                      <a:pt x="80" y="2252"/>
                    </a:lnTo>
                    <a:lnTo>
                      <a:pt x="65" y="2231"/>
                    </a:lnTo>
                    <a:lnTo>
                      <a:pt x="55" y="2241"/>
                    </a:lnTo>
                    <a:lnTo>
                      <a:pt x="67" y="2235"/>
                    </a:lnTo>
                    <a:lnTo>
                      <a:pt x="65" y="2231"/>
                    </a:lnTo>
                    <a:lnTo>
                      <a:pt x="55" y="2241"/>
                    </a:lnTo>
                    <a:lnTo>
                      <a:pt x="67" y="2235"/>
                    </a:lnTo>
                    <a:lnTo>
                      <a:pt x="54" y="2213"/>
                    </a:lnTo>
                    <a:lnTo>
                      <a:pt x="43" y="2191"/>
                    </a:lnTo>
                    <a:lnTo>
                      <a:pt x="34" y="2166"/>
                    </a:lnTo>
                    <a:lnTo>
                      <a:pt x="29" y="2143"/>
                    </a:lnTo>
                    <a:lnTo>
                      <a:pt x="18" y="2147"/>
                    </a:lnTo>
                    <a:lnTo>
                      <a:pt x="30" y="2147"/>
                    </a:lnTo>
                    <a:lnTo>
                      <a:pt x="29" y="2143"/>
                    </a:lnTo>
                    <a:lnTo>
                      <a:pt x="18" y="2147"/>
                    </a:lnTo>
                    <a:lnTo>
                      <a:pt x="30" y="2147"/>
                    </a:lnTo>
                    <a:lnTo>
                      <a:pt x="26" y="2122"/>
                    </a:lnTo>
                    <a:lnTo>
                      <a:pt x="25" y="2097"/>
                    </a:lnTo>
                    <a:lnTo>
                      <a:pt x="26" y="2073"/>
                    </a:lnTo>
                    <a:lnTo>
                      <a:pt x="30" y="2048"/>
                    </a:lnTo>
                    <a:lnTo>
                      <a:pt x="18" y="2048"/>
                    </a:lnTo>
                    <a:lnTo>
                      <a:pt x="29" y="2053"/>
                    </a:lnTo>
                    <a:lnTo>
                      <a:pt x="30" y="2048"/>
                    </a:lnTo>
                    <a:lnTo>
                      <a:pt x="18" y="2048"/>
                    </a:lnTo>
                    <a:lnTo>
                      <a:pt x="29" y="2053"/>
                    </a:lnTo>
                    <a:lnTo>
                      <a:pt x="34" y="2028"/>
                    </a:lnTo>
                    <a:lnTo>
                      <a:pt x="43" y="2005"/>
                    </a:lnTo>
                    <a:lnTo>
                      <a:pt x="54" y="1982"/>
                    </a:lnTo>
                    <a:lnTo>
                      <a:pt x="67" y="1960"/>
                    </a:lnTo>
                    <a:lnTo>
                      <a:pt x="55" y="1955"/>
                    </a:lnTo>
                    <a:lnTo>
                      <a:pt x="65" y="1964"/>
                    </a:lnTo>
                    <a:lnTo>
                      <a:pt x="67" y="1960"/>
                    </a:lnTo>
                    <a:lnTo>
                      <a:pt x="55" y="1955"/>
                    </a:lnTo>
                    <a:lnTo>
                      <a:pt x="65" y="1964"/>
                    </a:lnTo>
                    <a:lnTo>
                      <a:pt x="80" y="1943"/>
                    </a:lnTo>
                    <a:lnTo>
                      <a:pt x="98" y="1924"/>
                    </a:lnTo>
                    <a:lnTo>
                      <a:pt x="1812" y="211"/>
                    </a:lnTo>
                    <a:lnTo>
                      <a:pt x="1835" y="188"/>
                    </a:lnTo>
                    <a:lnTo>
                      <a:pt x="1860" y="166"/>
                    </a:lnTo>
                    <a:lnTo>
                      <a:pt x="1886" y="147"/>
                    </a:lnTo>
                    <a:lnTo>
                      <a:pt x="1914" y="127"/>
                    </a:lnTo>
                    <a:lnTo>
                      <a:pt x="1904" y="119"/>
                    </a:lnTo>
                    <a:lnTo>
                      <a:pt x="1910" y="130"/>
                    </a:lnTo>
                    <a:lnTo>
                      <a:pt x="1914" y="127"/>
                    </a:lnTo>
                    <a:lnTo>
                      <a:pt x="1904" y="119"/>
                    </a:lnTo>
                    <a:lnTo>
                      <a:pt x="1910" y="130"/>
                    </a:lnTo>
                    <a:lnTo>
                      <a:pt x="1937" y="113"/>
                    </a:lnTo>
                    <a:lnTo>
                      <a:pt x="1966" y="98"/>
                    </a:lnTo>
                    <a:lnTo>
                      <a:pt x="1995" y="84"/>
                    </a:lnTo>
                    <a:lnTo>
                      <a:pt x="2026" y="72"/>
                    </a:lnTo>
                    <a:lnTo>
                      <a:pt x="2056" y="61"/>
                    </a:lnTo>
                    <a:lnTo>
                      <a:pt x="2086" y="51"/>
                    </a:lnTo>
                    <a:lnTo>
                      <a:pt x="2118" y="43"/>
                    </a:lnTo>
                    <a:lnTo>
                      <a:pt x="2150" y="36"/>
                    </a:lnTo>
                    <a:lnTo>
                      <a:pt x="2146" y="24"/>
                    </a:lnTo>
                    <a:lnTo>
                      <a:pt x="2146" y="36"/>
                    </a:lnTo>
                    <a:lnTo>
                      <a:pt x="2150" y="36"/>
                    </a:lnTo>
                    <a:lnTo>
                      <a:pt x="2146" y="24"/>
                    </a:lnTo>
                    <a:lnTo>
                      <a:pt x="2146" y="36"/>
                    </a:lnTo>
                    <a:lnTo>
                      <a:pt x="2209" y="28"/>
                    </a:lnTo>
                    <a:lnTo>
                      <a:pt x="2241" y="25"/>
                    </a:lnTo>
                    <a:lnTo>
                      <a:pt x="2306" y="25"/>
                    </a:lnTo>
                    <a:lnTo>
                      <a:pt x="2339" y="28"/>
                    </a:lnTo>
                    <a:lnTo>
                      <a:pt x="2371" y="31"/>
                    </a:lnTo>
                    <a:lnTo>
                      <a:pt x="2402" y="36"/>
                    </a:lnTo>
                    <a:lnTo>
                      <a:pt x="2402" y="24"/>
                    </a:lnTo>
                    <a:lnTo>
                      <a:pt x="2398" y="36"/>
                    </a:lnTo>
                    <a:lnTo>
                      <a:pt x="2402" y="36"/>
                    </a:lnTo>
                    <a:lnTo>
                      <a:pt x="2402" y="24"/>
                    </a:lnTo>
                    <a:lnTo>
                      <a:pt x="2398" y="36"/>
                    </a:lnTo>
                    <a:lnTo>
                      <a:pt x="2430" y="42"/>
                    </a:lnTo>
                    <a:lnTo>
                      <a:pt x="2460" y="50"/>
                    </a:lnTo>
                    <a:lnTo>
                      <a:pt x="2492" y="60"/>
                    </a:lnTo>
                    <a:lnTo>
                      <a:pt x="2522" y="71"/>
                    </a:lnTo>
                    <a:lnTo>
                      <a:pt x="2551" y="83"/>
                    </a:lnTo>
                    <a:lnTo>
                      <a:pt x="2582" y="97"/>
                    </a:lnTo>
                    <a:lnTo>
                      <a:pt x="2637" y="130"/>
                    </a:lnTo>
                    <a:lnTo>
                      <a:pt x="2643" y="118"/>
                    </a:lnTo>
                    <a:lnTo>
                      <a:pt x="2633" y="127"/>
                    </a:lnTo>
                    <a:lnTo>
                      <a:pt x="2637" y="130"/>
                    </a:lnTo>
                    <a:lnTo>
                      <a:pt x="2643" y="118"/>
                    </a:lnTo>
                    <a:lnTo>
                      <a:pt x="2633" y="127"/>
                    </a:lnTo>
                    <a:lnTo>
                      <a:pt x="2660" y="145"/>
                    </a:lnTo>
                    <a:lnTo>
                      <a:pt x="2687" y="166"/>
                    </a:lnTo>
                    <a:lnTo>
                      <a:pt x="2712" y="187"/>
                    </a:lnTo>
                    <a:lnTo>
                      <a:pt x="2736" y="210"/>
                    </a:lnTo>
                    <a:lnTo>
                      <a:pt x="3201" y="672"/>
                    </a:lnTo>
                    <a:lnTo>
                      <a:pt x="3222" y="693"/>
                    </a:lnTo>
                    <a:lnTo>
                      <a:pt x="3222" y="663"/>
                    </a:lnTo>
                    <a:lnTo>
                      <a:pt x="3226" y="140"/>
                    </a:lnTo>
                    <a:lnTo>
                      <a:pt x="3214" y="140"/>
                    </a:lnTo>
                    <a:lnTo>
                      <a:pt x="3214" y="152"/>
                    </a:lnTo>
                    <a:lnTo>
                      <a:pt x="3733" y="152"/>
                    </a:lnTo>
                    <a:lnTo>
                      <a:pt x="3733" y="140"/>
                    </a:lnTo>
                    <a:lnTo>
                      <a:pt x="3720" y="140"/>
                    </a:lnTo>
                    <a:lnTo>
                      <a:pt x="3715" y="1181"/>
                    </a:lnTo>
                    <a:lnTo>
                      <a:pt x="3715" y="1187"/>
                    </a:lnTo>
                    <a:lnTo>
                      <a:pt x="3719" y="1191"/>
                    </a:lnTo>
                    <a:lnTo>
                      <a:pt x="4452" y="19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19" name="Freeform 8">
                <a:extLst>
                  <a:ext uri="{FF2B5EF4-FFF2-40B4-BE49-F238E27FC236}">
                    <a16:creationId xmlns:a16="http://schemas.microsoft.com/office/drawing/2014/main" xmlns="" id="{B0164C69-90E4-524B-A3AB-AA074B693AA5}"/>
                  </a:ext>
                </a:extLst>
              </p:cNvPr>
              <p:cNvSpPr>
                <a:spLocks/>
              </p:cNvSpPr>
              <p:nvPr/>
            </p:nvSpPr>
            <p:spPr bwMode="auto">
              <a:xfrm>
                <a:off x="4824854" y="3500157"/>
                <a:ext cx="1733548" cy="1655764"/>
              </a:xfrm>
              <a:custGeom>
                <a:avLst/>
                <a:gdLst>
                  <a:gd name="T0" fmla="*/ 1731 w 3276"/>
                  <a:gd name="T1" fmla="*/ 36 h 3129"/>
                  <a:gd name="T2" fmla="*/ 1709 w 3276"/>
                  <a:gd name="T3" fmla="*/ 18 h 3129"/>
                  <a:gd name="T4" fmla="*/ 1682 w 3276"/>
                  <a:gd name="T5" fmla="*/ 6 h 3129"/>
                  <a:gd name="T6" fmla="*/ 1655 w 3276"/>
                  <a:gd name="T7" fmla="*/ 0 h 3129"/>
                  <a:gd name="T8" fmla="*/ 1627 w 3276"/>
                  <a:gd name="T9" fmla="*/ 0 h 3129"/>
                  <a:gd name="T10" fmla="*/ 1600 w 3276"/>
                  <a:gd name="T11" fmla="*/ 6 h 3129"/>
                  <a:gd name="T12" fmla="*/ 1573 w 3276"/>
                  <a:gd name="T13" fmla="*/ 18 h 3129"/>
                  <a:gd name="T14" fmla="*/ 1551 w 3276"/>
                  <a:gd name="T15" fmla="*/ 36 h 3129"/>
                  <a:gd name="T16" fmla="*/ 43 w 3276"/>
                  <a:gd name="T17" fmla="*/ 1510 h 3129"/>
                  <a:gd name="T18" fmla="*/ 28 w 3276"/>
                  <a:gd name="T19" fmla="*/ 1529 h 3129"/>
                  <a:gd name="T20" fmla="*/ 15 w 3276"/>
                  <a:gd name="T21" fmla="*/ 1550 h 3129"/>
                  <a:gd name="T22" fmla="*/ 9 w 3276"/>
                  <a:gd name="T23" fmla="*/ 1573 h 3129"/>
                  <a:gd name="T24" fmla="*/ 6 w 3276"/>
                  <a:gd name="T25" fmla="*/ 1598 h 3129"/>
                  <a:gd name="T26" fmla="*/ 0 w 3276"/>
                  <a:gd name="T27" fmla="*/ 2775 h 3129"/>
                  <a:gd name="T28" fmla="*/ 3 w 3276"/>
                  <a:gd name="T29" fmla="*/ 2823 h 3129"/>
                  <a:gd name="T30" fmla="*/ 11 w 3276"/>
                  <a:gd name="T31" fmla="*/ 2867 h 3129"/>
                  <a:gd name="T32" fmla="*/ 25 w 3276"/>
                  <a:gd name="T33" fmla="*/ 2909 h 3129"/>
                  <a:gd name="T34" fmla="*/ 43 w 3276"/>
                  <a:gd name="T35" fmla="*/ 2946 h 3129"/>
                  <a:gd name="T36" fmla="*/ 65 w 3276"/>
                  <a:gd name="T37" fmla="*/ 2979 h 3129"/>
                  <a:gd name="T38" fmla="*/ 93 w 3276"/>
                  <a:gd name="T39" fmla="*/ 3008 h 3129"/>
                  <a:gd name="T40" fmla="*/ 123 w 3276"/>
                  <a:gd name="T41" fmla="*/ 3035 h 3129"/>
                  <a:gd name="T42" fmla="*/ 158 w 3276"/>
                  <a:gd name="T43" fmla="*/ 3058 h 3129"/>
                  <a:gd name="T44" fmla="*/ 195 w 3276"/>
                  <a:gd name="T45" fmla="*/ 3077 h 3129"/>
                  <a:gd name="T46" fmla="*/ 236 w 3276"/>
                  <a:gd name="T47" fmla="*/ 3093 h 3129"/>
                  <a:gd name="T48" fmla="*/ 279 w 3276"/>
                  <a:gd name="T49" fmla="*/ 3107 h 3129"/>
                  <a:gd name="T50" fmla="*/ 325 w 3276"/>
                  <a:gd name="T51" fmla="*/ 3117 h 3129"/>
                  <a:gd name="T52" fmla="*/ 373 w 3276"/>
                  <a:gd name="T53" fmla="*/ 3124 h 3129"/>
                  <a:gd name="T54" fmla="*/ 423 w 3276"/>
                  <a:gd name="T55" fmla="*/ 3128 h 3129"/>
                  <a:gd name="T56" fmla="*/ 474 w 3276"/>
                  <a:gd name="T57" fmla="*/ 3129 h 3129"/>
                  <a:gd name="T58" fmla="*/ 1255 w 3276"/>
                  <a:gd name="T59" fmla="*/ 3129 h 3129"/>
                  <a:gd name="T60" fmla="*/ 1255 w 3276"/>
                  <a:gd name="T61" fmla="*/ 1999 h 3129"/>
                  <a:gd name="T62" fmla="*/ 2027 w 3276"/>
                  <a:gd name="T63" fmla="*/ 1999 h 3129"/>
                  <a:gd name="T64" fmla="*/ 2027 w 3276"/>
                  <a:gd name="T65" fmla="*/ 3129 h 3129"/>
                  <a:gd name="T66" fmla="*/ 2809 w 3276"/>
                  <a:gd name="T67" fmla="*/ 3129 h 3129"/>
                  <a:gd name="T68" fmla="*/ 2864 w 3276"/>
                  <a:gd name="T69" fmla="*/ 3128 h 3129"/>
                  <a:gd name="T70" fmla="*/ 2915 w 3276"/>
                  <a:gd name="T71" fmla="*/ 3124 h 3129"/>
                  <a:gd name="T72" fmla="*/ 2966 w 3276"/>
                  <a:gd name="T73" fmla="*/ 3116 h 3129"/>
                  <a:gd name="T74" fmla="*/ 3013 w 3276"/>
                  <a:gd name="T75" fmla="*/ 3103 h 3129"/>
                  <a:gd name="T76" fmla="*/ 3057 w 3276"/>
                  <a:gd name="T77" fmla="*/ 3088 h 3129"/>
                  <a:gd name="T78" fmla="*/ 3098 w 3276"/>
                  <a:gd name="T79" fmla="*/ 3070 h 3129"/>
                  <a:gd name="T80" fmla="*/ 3136 w 3276"/>
                  <a:gd name="T81" fmla="*/ 3047 h 3129"/>
                  <a:gd name="T82" fmla="*/ 3169 w 3276"/>
                  <a:gd name="T83" fmla="*/ 3020 h 3129"/>
                  <a:gd name="T84" fmla="*/ 3199 w 3276"/>
                  <a:gd name="T85" fmla="*/ 2990 h 3129"/>
                  <a:gd name="T86" fmla="*/ 3224 w 3276"/>
                  <a:gd name="T87" fmla="*/ 2955 h 3129"/>
                  <a:gd name="T88" fmla="*/ 3243 w 3276"/>
                  <a:gd name="T89" fmla="*/ 2917 h 3129"/>
                  <a:gd name="T90" fmla="*/ 3257 w 3276"/>
                  <a:gd name="T91" fmla="*/ 2874 h 3129"/>
                  <a:gd name="T92" fmla="*/ 3267 w 3276"/>
                  <a:gd name="T93" fmla="*/ 2826 h 3129"/>
                  <a:gd name="T94" fmla="*/ 3269 w 3276"/>
                  <a:gd name="T95" fmla="*/ 2775 h 3129"/>
                  <a:gd name="T96" fmla="*/ 3276 w 3276"/>
                  <a:gd name="T97" fmla="*/ 1598 h 3129"/>
                  <a:gd name="T98" fmla="*/ 3274 w 3276"/>
                  <a:gd name="T99" fmla="*/ 1573 h 3129"/>
                  <a:gd name="T100" fmla="*/ 3267 w 3276"/>
                  <a:gd name="T101" fmla="*/ 1550 h 3129"/>
                  <a:gd name="T102" fmla="*/ 3254 w 3276"/>
                  <a:gd name="T103" fmla="*/ 1529 h 3129"/>
                  <a:gd name="T104" fmla="*/ 3239 w 3276"/>
                  <a:gd name="T105" fmla="*/ 1510 h 3129"/>
                  <a:gd name="T106" fmla="*/ 1731 w 3276"/>
                  <a:gd name="T107" fmla="*/ 36 h 3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6" h="3129">
                    <a:moveTo>
                      <a:pt x="1731" y="36"/>
                    </a:moveTo>
                    <a:lnTo>
                      <a:pt x="1709" y="18"/>
                    </a:lnTo>
                    <a:lnTo>
                      <a:pt x="1682" y="6"/>
                    </a:lnTo>
                    <a:lnTo>
                      <a:pt x="1655" y="0"/>
                    </a:lnTo>
                    <a:lnTo>
                      <a:pt x="1627" y="0"/>
                    </a:lnTo>
                    <a:lnTo>
                      <a:pt x="1600" y="6"/>
                    </a:lnTo>
                    <a:lnTo>
                      <a:pt x="1573" y="18"/>
                    </a:lnTo>
                    <a:lnTo>
                      <a:pt x="1551" y="36"/>
                    </a:lnTo>
                    <a:lnTo>
                      <a:pt x="43" y="1510"/>
                    </a:lnTo>
                    <a:lnTo>
                      <a:pt x="28" y="1529"/>
                    </a:lnTo>
                    <a:lnTo>
                      <a:pt x="15" y="1550"/>
                    </a:lnTo>
                    <a:lnTo>
                      <a:pt x="9" y="1573"/>
                    </a:lnTo>
                    <a:lnTo>
                      <a:pt x="6" y="1598"/>
                    </a:lnTo>
                    <a:lnTo>
                      <a:pt x="0" y="2775"/>
                    </a:lnTo>
                    <a:lnTo>
                      <a:pt x="3" y="2823"/>
                    </a:lnTo>
                    <a:lnTo>
                      <a:pt x="11" y="2867"/>
                    </a:lnTo>
                    <a:lnTo>
                      <a:pt x="25" y="2909"/>
                    </a:lnTo>
                    <a:lnTo>
                      <a:pt x="43" y="2946"/>
                    </a:lnTo>
                    <a:lnTo>
                      <a:pt x="65" y="2979"/>
                    </a:lnTo>
                    <a:lnTo>
                      <a:pt x="93" y="3008"/>
                    </a:lnTo>
                    <a:lnTo>
                      <a:pt x="123" y="3035"/>
                    </a:lnTo>
                    <a:lnTo>
                      <a:pt x="158" y="3058"/>
                    </a:lnTo>
                    <a:lnTo>
                      <a:pt x="195" y="3077"/>
                    </a:lnTo>
                    <a:lnTo>
                      <a:pt x="236" y="3093"/>
                    </a:lnTo>
                    <a:lnTo>
                      <a:pt x="279" y="3107"/>
                    </a:lnTo>
                    <a:lnTo>
                      <a:pt x="325" y="3117"/>
                    </a:lnTo>
                    <a:lnTo>
                      <a:pt x="373" y="3124"/>
                    </a:lnTo>
                    <a:lnTo>
                      <a:pt x="423" y="3128"/>
                    </a:lnTo>
                    <a:lnTo>
                      <a:pt x="474" y="3129"/>
                    </a:lnTo>
                    <a:lnTo>
                      <a:pt x="1255" y="3129"/>
                    </a:lnTo>
                    <a:lnTo>
                      <a:pt x="1255" y="1999"/>
                    </a:lnTo>
                    <a:lnTo>
                      <a:pt x="2027" y="1999"/>
                    </a:lnTo>
                    <a:lnTo>
                      <a:pt x="2027" y="3129"/>
                    </a:lnTo>
                    <a:lnTo>
                      <a:pt x="2809" y="3129"/>
                    </a:lnTo>
                    <a:lnTo>
                      <a:pt x="2864" y="3128"/>
                    </a:lnTo>
                    <a:lnTo>
                      <a:pt x="2915" y="3124"/>
                    </a:lnTo>
                    <a:lnTo>
                      <a:pt x="2966" y="3116"/>
                    </a:lnTo>
                    <a:lnTo>
                      <a:pt x="3013" y="3103"/>
                    </a:lnTo>
                    <a:lnTo>
                      <a:pt x="3057" y="3088"/>
                    </a:lnTo>
                    <a:lnTo>
                      <a:pt x="3098" y="3070"/>
                    </a:lnTo>
                    <a:lnTo>
                      <a:pt x="3136" y="3047"/>
                    </a:lnTo>
                    <a:lnTo>
                      <a:pt x="3169" y="3020"/>
                    </a:lnTo>
                    <a:lnTo>
                      <a:pt x="3199" y="2990"/>
                    </a:lnTo>
                    <a:lnTo>
                      <a:pt x="3224" y="2955"/>
                    </a:lnTo>
                    <a:lnTo>
                      <a:pt x="3243" y="2917"/>
                    </a:lnTo>
                    <a:lnTo>
                      <a:pt x="3257" y="2874"/>
                    </a:lnTo>
                    <a:lnTo>
                      <a:pt x="3267" y="2826"/>
                    </a:lnTo>
                    <a:lnTo>
                      <a:pt x="3269" y="2775"/>
                    </a:lnTo>
                    <a:lnTo>
                      <a:pt x="3276" y="1598"/>
                    </a:lnTo>
                    <a:lnTo>
                      <a:pt x="3274" y="1573"/>
                    </a:lnTo>
                    <a:lnTo>
                      <a:pt x="3267" y="1550"/>
                    </a:lnTo>
                    <a:lnTo>
                      <a:pt x="3254" y="1529"/>
                    </a:lnTo>
                    <a:lnTo>
                      <a:pt x="3239" y="1510"/>
                    </a:lnTo>
                    <a:lnTo>
                      <a:pt x="1731"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grpSp>
        <p:nvGrpSpPr>
          <p:cNvPr id="22" name="Group 21">
            <a:extLst>
              <a:ext uri="{FF2B5EF4-FFF2-40B4-BE49-F238E27FC236}">
                <a16:creationId xmlns:a16="http://schemas.microsoft.com/office/drawing/2014/main" xmlns="" id="{44B249C9-D014-1748-8641-82E14DEF0613}"/>
              </a:ext>
            </a:extLst>
          </p:cNvPr>
          <p:cNvGrpSpPr/>
          <p:nvPr/>
        </p:nvGrpSpPr>
        <p:grpSpPr>
          <a:xfrm>
            <a:off x="7359595" y="2766327"/>
            <a:ext cx="2458640" cy="1512502"/>
            <a:chOff x="7195466" y="2678269"/>
            <a:chExt cx="2791521" cy="1717284"/>
          </a:xfrm>
        </p:grpSpPr>
        <p:sp>
          <p:nvSpPr>
            <p:cNvPr id="23" name="TextBox 22">
              <a:extLst>
                <a:ext uri="{FF2B5EF4-FFF2-40B4-BE49-F238E27FC236}">
                  <a16:creationId xmlns:a16="http://schemas.microsoft.com/office/drawing/2014/main" xmlns="" id="{9FD0D0B0-8529-874A-BD0B-912BD4E78E10}"/>
                </a:ext>
              </a:extLst>
            </p:cNvPr>
            <p:cNvSpPr txBox="1"/>
            <p:nvPr/>
          </p:nvSpPr>
          <p:spPr>
            <a:xfrm>
              <a:off x="7195466" y="2678269"/>
              <a:ext cx="2791521" cy="803729"/>
            </a:xfrm>
            <a:prstGeom prst="rect">
              <a:avLst/>
            </a:prstGeom>
            <a:noFill/>
          </p:spPr>
          <p:txBody>
            <a:bodyPr wrap="square" rtlCol="0">
              <a:spAutoFit/>
            </a:bodyPr>
            <a:lstStyle/>
            <a:p>
              <a:pPr algn="ctr"/>
              <a:r>
                <a:rPr lang="en-US" sz="2000" b="1" dirty="0">
                  <a:solidFill>
                    <a:srgbClr val="404040"/>
                  </a:solidFill>
                  <a:latin typeface="Arial" panose="020B0604020202020204" pitchFamily="34" charset="0"/>
                  <a:cs typeface="Arial" panose="020B0604020202020204" pitchFamily="34" charset="0"/>
                </a:rPr>
                <a:t>Homeless-Serving System</a:t>
              </a:r>
            </a:p>
          </p:txBody>
        </p:sp>
        <p:grpSp>
          <p:nvGrpSpPr>
            <p:cNvPr id="24" name="Group 23">
              <a:extLst>
                <a:ext uri="{FF2B5EF4-FFF2-40B4-BE49-F238E27FC236}">
                  <a16:creationId xmlns:a16="http://schemas.microsoft.com/office/drawing/2014/main" xmlns="" id="{CCFB4E5B-5A21-A648-AD25-2F8A6464FB3B}"/>
                </a:ext>
              </a:extLst>
            </p:cNvPr>
            <p:cNvGrpSpPr/>
            <p:nvPr/>
          </p:nvGrpSpPr>
          <p:grpSpPr>
            <a:xfrm>
              <a:off x="7826740" y="3612592"/>
              <a:ext cx="1324093" cy="782961"/>
              <a:chOff x="7612835" y="3436459"/>
              <a:chExt cx="1841185" cy="1088727"/>
            </a:xfrm>
          </p:grpSpPr>
          <p:grpSp>
            <p:nvGrpSpPr>
              <p:cNvPr id="25" name="Group 24">
                <a:extLst>
                  <a:ext uri="{FF2B5EF4-FFF2-40B4-BE49-F238E27FC236}">
                    <a16:creationId xmlns:a16="http://schemas.microsoft.com/office/drawing/2014/main" xmlns="" id="{AF7E1865-8F35-BA4C-9AF3-B104954FE07D}"/>
                  </a:ext>
                </a:extLst>
              </p:cNvPr>
              <p:cNvGrpSpPr/>
              <p:nvPr/>
            </p:nvGrpSpPr>
            <p:grpSpPr>
              <a:xfrm>
                <a:off x="8213642" y="3735955"/>
                <a:ext cx="639141" cy="789231"/>
                <a:chOff x="8068381" y="3663618"/>
                <a:chExt cx="639141" cy="789231"/>
              </a:xfrm>
            </p:grpSpPr>
            <p:sp>
              <p:nvSpPr>
                <p:cNvPr id="32" name="Freeform 6">
                  <a:extLst>
                    <a:ext uri="{FF2B5EF4-FFF2-40B4-BE49-F238E27FC236}">
                      <a16:creationId xmlns:a16="http://schemas.microsoft.com/office/drawing/2014/main" xmlns="" id="{E274BF7A-3CA3-E942-A1C0-BA5BFDC26FF4}"/>
                    </a:ext>
                  </a:extLst>
                </p:cNvPr>
                <p:cNvSpPr>
                  <a:spLocks/>
                </p:cNvSpPr>
                <p:nvPr/>
              </p:nvSpPr>
              <p:spPr bwMode="auto">
                <a:xfrm flipH="1">
                  <a:off x="8068381" y="4172678"/>
                  <a:ext cx="639141" cy="280171"/>
                </a:xfrm>
                <a:custGeom>
                  <a:avLst/>
                  <a:gdLst>
                    <a:gd name="T0" fmla="*/ 67 w 3502"/>
                    <a:gd name="T1" fmla="*/ 1080 h 1538"/>
                    <a:gd name="T2" fmla="*/ 102 w 3502"/>
                    <a:gd name="T3" fmla="*/ 988 h 1538"/>
                    <a:gd name="T4" fmla="*/ 143 w 3502"/>
                    <a:gd name="T5" fmla="*/ 898 h 1538"/>
                    <a:gd name="T6" fmla="*/ 191 w 3502"/>
                    <a:gd name="T7" fmla="*/ 811 h 1538"/>
                    <a:gd name="T8" fmla="*/ 244 w 3502"/>
                    <a:gd name="T9" fmla="*/ 729 h 1538"/>
                    <a:gd name="T10" fmla="*/ 304 w 3502"/>
                    <a:gd name="T11" fmla="*/ 650 h 1538"/>
                    <a:gd name="T12" fmla="*/ 368 w 3502"/>
                    <a:gd name="T13" fmla="*/ 575 h 1538"/>
                    <a:gd name="T14" fmla="*/ 437 w 3502"/>
                    <a:gd name="T15" fmla="*/ 504 h 1538"/>
                    <a:gd name="T16" fmla="*/ 512 w 3502"/>
                    <a:gd name="T17" fmla="*/ 436 h 1538"/>
                    <a:gd name="T18" fmla="*/ 591 w 3502"/>
                    <a:gd name="T19" fmla="*/ 374 h 1538"/>
                    <a:gd name="T20" fmla="*/ 674 w 3502"/>
                    <a:gd name="T21" fmla="*/ 315 h 1538"/>
                    <a:gd name="T22" fmla="*/ 760 w 3502"/>
                    <a:gd name="T23" fmla="*/ 261 h 1538"/>
                    <a:gd name="T24" fmla="*/ 851 w 3502"/>
                    <a:gd name="T25" fmla="*/ 212 h 1538"/>
                    <a:gd name="T26" fmla="*/ 945 w 3502"/>
                    <a:gd name="T27" fmla="*/ 167 h 1538"/>
                    <a:gd name="T28" fmla="*/ 1041 w 3502"/>
                    <a:gd name="T29" fmla="*/ 127 h 1538"/>
                    <a:gd name="T30" fmla="*/ 1142 w 3502"/>
                    <a:gd name="T31" fmla="*/ 93 h 1538"/>
                    <a:gd name="T32" fmla="*/ 1243 w 3502"/>
                    <a:gd name="T33" fmla="*/ 63 h 1538"/>
                    <a:gd name="T34" fmla="*/ 1349 w 3502"/>
                    <a:gd name="T35" fmla="*/ 40 h 1538"/>
                    <a:gd name="T36" fmla="*/ 1454 w 3502"/>
                    <a:gd name="T37" fmla="*/ 21 h 1538"/>
                    <a:gd name="T38" fmla="*/ 1563 w 3502"/>
                    <a:gd name="T39" fmla="*/ 8 h 1538"/>
                    <a:gd name="T40" fmla="*/ 1672 w 3502"/>
                    <a:gd name="T41" fmla="*/ 1 h 1538"/>
                    <a:gd name="T42" fmla="*/ 1783 w 3502"/>
                    <a:gd name="T43" fmla="*/ 0 h 1538"/>
                    <a:gd name="T44" fmla="*/ 1893 w 3502"/>
                    <a:gd name="T45" fmla="*/ 5 h 1538"/>
                    <a:gd name="T46" fmla="*/ 2005 w 3502"/>
                    <a:gd name="T47" fmla="*/ 16 h 1538"/>
                    <a:gd name="T48" fmla="*/ 2117 w 3502"/>
                    <a:gd name="T49" fmla="*/ 32 h 1538"/>
                    <a:gd name="T50" fmla="*/ 2229 w 3502"/>
                    <a:gd name="T51" fmla="*/ 56 h 1538"/>
                    <a:gd name="T52" fmla="*/ 2339 w 3502"/>
                    <a:gd name="T53" fmla="*/ 86 h 1538"/>
                    <a:gd name="T54" fmla="*/ 2447 w 3502"/>
                    <a:gd name="T55" fmla="*/ 122 h 1538"/>
                    <a:gd name="T56" fmla="*/ 2550 w 3502"/>
                    <a:gd name="T57" fmla="*/ 163 h 1538"/>
                    <a:gd name="T58" fmla="*/ 2649 w 3502"/>
                    <a:gd name="T59" fmla="*/ 210 h 1538"/>
                    <a:gd name="T60" fmla="*/ 2743 w 3502"/>
                    <a:gd name="T61" fmla="*/ 261 h 1538"/>
                    <a:gd name="T62" fmla="*/ 2832 w 3502"/>
                    <a:gd name="T63" fmla="*/ 316 h 1538"/>
                    <a:gd name="T64" fmla="*/ 2918 w 3502"/>
                    <a:gd name="T65" fmla="*/ 376 h 1538"/>
                    <a:gd name="T66" fmla="*/ 2997 w 3502"/>
                    <a:gd name="T67" fmla="*/ 441 h 1538"/>
                    <a:gd name="T68" fmla="*/ 3072 w 3502"/>
                    <a:gd name="T69" fmla="*/ 509 h 1538"/>
                    <a:gd name="T70" fmla="*/ 3141 w 3502"/>
                    <a:gd name="T71" fmla="*/ 581 h 1538"/>
                    <a:gd name="T72" fmla="*/ 3205 w 3502"/>
                    <a:gd name="T73" fmla="*/ 656 h 1538"/>
                    <a:gd name="T74" fmla="*/ 3263 w 3502"/>
                    <a:gd name="T75" fmla="*/ 735 h 1538"/>
                    <a:gd name="T76" fmla="*/ 3315 w 3502"/>
                    <a:gd name="T77" fmla="*/ 815 h 1538"/>
                    <a:gd name="T78" fmla="*/ 3360 w 3502"/>
                    <a:gd name="T79" fmla="*/ 900 h 1538"/>
                    <a:gd name="T80" fmla="*/ 3400 w 3502"/>
                    <a:gd name="T81" fmla="*/ 985 h 1538"/>
                    <a:gd name="T82" fmla="*/ 3434 w 3502"/>
                    <a:gd name="T83" fmla="*/ 1074 h 1538"/>
                    <a:gd name="T84" fmla="*/ 3462 w 3502"/>
                    <a:gd name="T85" fmla="*/ 1164 h 1538"/>
                    <a:gd name="T86" fmla="*/ 3482 w 3502"/>
                    <a:gd name="T87" fmla="*/ 1257 h 1538"/>
                    <a:gd name="T88" fmla="*/ 3496 w 3502"/>
                    <a:gd name="T89" fmla="*/ 1349 h 1538"/>
                    <a:gd name="T90" fmla="*/ 3502 w 3502"/>
                    <a:gd name="T91" fmla="*/ 1443 h 1538"/>
                    <a:gd name="T92" fmla="*/ 3502 w 3502"/>
                    <a:gd name="T93" fmla="*/ 1538 h 1538"/>
                    <a:gd name="T94" fmla="*/ 2 w 3502"/>
                    <a:gd name="T95" fmla="*/ 1538 h 1538"/>
                    <a:gd name="T96" fmla="*/ 0 w 3502"/>
                    <a:gd name="T97" fmla="*/ 1448 h 1538"/>
                    <a:gd name="T98" fmla="*/ 7 w 3502"/>
                    <a:gd name="T99" fmla="*/ 1357 h 1538"/>
                    <a:gd name="T100" fmla="*/ 19 w 3502"/>
                    <a:gd name="T101" fmla="*/ 1264 h 1538"/>
                    <a:gd name="T102" fmla="*/ 39 w 3502"/>
                    <a:gd name="T103" fmla="*/ 1173 h 1538"/>
                    <a:gd name="T104" fmla="*/ 67 w 3502"/>
                    <a:gd name="T105" fmla="*/ 1080 h 1538"/>
                    <a:gd name="connsiteX0" fmla="*/ 6 w 10000"/>
                    <a:gd name="connsiteY0" fmla="*/ 10000 h 13264"/>
                    <a:gd name="connsiteX1" fmla="*/ 0 w 10000"/>
                    <a:gd name="connsiteY1" fmla="*/ 9415 h 13264"/>
                    <a:gd name="connsiteX2" fmla="*/ 20 w 10000"/>
                    <a:gd name="connsiteY2" fmla="*/ 8823 h 13264"/>
                    <a:gd name="connsiteX3" fmla="*/ 54 w 10000"/>
                    <a:gd name="connsiteY3" fmla="*/ 8218 h 13264"/>
                    <a:gd name="connsiteX4" fmla="*/ 111 w 10000"/>
                    <a:gd name="connsiteY4" fmla="*/ 7627 h 13264"/>
                    <a:gd name="connsiteX5" fmla="*/ 191 w 10000"/>
                    <a:gd name="connsiteY5" fmla="*/ 7022 h 13264"/>
                    <a:gd name="connsiteX6" fmla="*/ 291 w 10000"/>
                    <a:gd name="connsiteY6" fmla="*/ 6424 h 13264"/>
                    <a:gd name="connsiteX7" fmla="*/ 408 w 10000"/>
                    <a:gd name="connsiteY7" fmla="*/ 5839 h 13264"/>
                    <a:gd name="connsiteX8" fmla="*/ 545 w 10000"/>
                    <a:gd name="connsiteY8" fmla="*/ 5273 h 13264"/>
                    <a:gd name="connsiteX9" fmla="*/ 697 w 10000"/>
                    <a:gd name="connsiteY9" fmla="*/ 4740 h 13264"/>
                    <a:gd name="connsiteX10" fmla="*/ 868 w 10000"/>
                    <a:gd name="connsiteY10" fmla="*/ 4226 h 13264"/>
                    <a:gd name="connsiteX11" fmla="*/ 1051 w 10000"/>
                    <a:gd name="connsiteY11" fmla="*/ 3739 h 13264"/>
                    <a:gd name="connsiteX12" fmla="*/ 1248 w 10000"/>
                    <a:gd name="connsiteY12" fmla="*/ 3277 h 13264"/>
                    <a:gd name="connsiteX13" fmla="*/ 1462 w 10000"/>
                    <a:gd name="connsiteY13" fmla="*/ 2835 h 13264"/>
                    <a:gd name="connsiteX14" fmla="*/ 1688 w 10000"/>
                    <a:gd name="connsiteY14" fmla="*/ 2432 h 13264"/>
                    <a:gd name="connsiteX15" fmla="*/ 1925 w 10000"/>
                    <a:gd name="connsiteY15" fmla="*/ 2048 h 13264"/>
                    <a:gd name="connsiteX16" fmla="*/ 2170 w 10000"/>
                    <a:gd name="connsiteY16" fmla="*/ 1697 h 13264"/>
                    <a:gd name="connsiteX17" fmla="*/ 2430 w 10000"/>
                    <a:gd name="connsiteY17" fmla="*/ 1378 h 13264"/>
                    <a:gd name="connsiteX18" fmla="*/ 2698 w 10000"/>
                    <a:gd name="connsiteY18" fmla="*/ 1086 h 13264"/>
                    <a:gd name="connsiteX19" fmla="*/ 2973 w 10000"/>
                    <a:gd name="connsiteY19" fmla="*/ 826 h 13264"/>
                    <a:gd name="connsiteX20" fmla="*/ 3261 w 10000"/>
                    <a:gd name="connsiteY20" fmla="*/ 605 h 13264"/>
                    <a:gd name="connsiteX21" fmla="*/ 3549 w 10000"/>
                    <a:gd name="connsiteY21" fmla="*/ 410 h 13264"/>
                    <a:gd name="connsiteX22" fmla="*/ 3852 w 10000"/>
                    <a:gd name="connsiteY22" fmla="*/ 260 h 13264"/>
                    <a:gd name="connsiteX23" fmla="*/ 4152 w 10000"/>
                    <a:gd name="connsiteY23" fmla="*/ 137 h 13264"/>
                    <a:gd name="connsiteX24" fmla="*/ 4463 w 10000"/>
                    <a:gd name="connsiteY24" fmla="*/ 52 h 13264"/>
                    <a:gd name="connsiteX25" fmla="*/ 4774 w 10000"/>
                    <a:gd name="connsiteY25" fmla="*/ 7 h 13264"/>
                    <a:gd name="connsiteX26" fmla="*/ 5091 w 10000"/>
                    <a:gd name="connsiteY26" fmla="*/ 0 h 13264"/>
                    <a:gd name="connsiteX27" fmla="*/ 5405 w 10000"/>
                    <a:gd name="connsiteY27" fmla="*/ 33 h 13264"/>
                    <a:gd name="connsiteX28" fmla="*/ 5725 w 10000"/>
                    <a:gd name="connsiteY28" fmla="*/ 104 h 13264"/>
                    <a:gd name="connsiteX29" fmla="*/ 6045 w 10000"/>
                    <a:gd name="connsiteY29" fmla="*/ 208 h 13264"/>
                    <a:gd name="connsiteX30" fmla="*/ 6365 w 10000"/>
                    <a:gd name="connsiteY30" fmla="*/ 364 h 13264"/>
                    <a:gd name="connsiteX31" fmla="*/ 6679 w 10000"/>
                    <a:gd name="connsiteY31" fmla="*/ 559 h 13264"/>
                    <a:gd name="connsiteX32" fmla="*/ 6987 w 10000"/>
                    <a:gd name="connsiteY32" fmla="*/ 793 h 13264"/>
                    <a:gd name="connsiteX33" fmla="*/ 7282 w 10000"/>
                    <a:gd name="connsiteY33" fmla="*/ 1060 h 13264"/>
                    <a:gd name="connsiteX34" fmla="*/ 7564 w 10000"/>
                    <a:gd name="connsiteY34" fmla="*/ 1365 h 13264"/>
                    <a:gd name="connsiteX35" fmla="*/ 7833 w 10000"/>
                    <a:gd name="connsiteY35" fmla="*/ 1697 h 13264"/>
                    <a:gd name="connsiteX36" fmla="*/ 8087 w 10000"/>
                    <a:gd name="connsiteY36" fmla="*/ 2055 h 13264"/>
                    <a:gd name="connsiteX37" fmla="*/ 8332 w 10000"/>
                    <a:gd name="connsiteY37" fmla="*/ 2445 h 13264"/>
                    <a:gd name="connsiteX38" fmla="*/ 8558 w 10000"/>
                    <a:gd name="connsiteY38" fmla="*/ 2867 h 13264"/>
                    <a:gd name="connsiteX39" fmla="*/ 8772 w 10000"/>
                    <a:gd name="connsiteY39" fmla="*/ 3309 h 13264"/>
                    <a:gd name="connsiteX40" fmla="*/ 8969 w 10000"/>
                    <a:gd name="connsiteY40" fmla="*/ 3778 h 13264"/>
                    <a:gd name="connsiteX41" fmla="*/ 9152 w 10000"/>
                    <a:gd name="connsiteY41" fmla="*/ 4265 h 13264"/>
                    <a:gd name="connsiteX42" fmla="*/ 9318 w 10000"/>
                    <a:gd name="connsiteY42" fmla="*/ 4779 h 13264"/>
                    <a:gd name="connsiteX43" fmla="*/ 9466 w 10000"/>
                    <a:gd name="connsiteY43" fmla="*/ 5299 h 13264"/>
                    <a:gd name="connsiteX44" fmla="*/ 9595 w 10000"/>
                    <a:gd name="connsiteY44" fmla="*/ 5852 h 13264"/>
                    <a:gd name="connsiteX45" fmla="*/ 9709 w 10000"/>
                    <a:gd name="connsiteY45" fmla="*/ 6404 h 13264"/>
                    <a:gd name="connsiteX46" fmla="*/ 9806 w 10000"/>
                    <a:gd name="connsiteY46" fmla="*/ 6983 h 13264"/>
                    <a:gd name="connsiteX47" fmla="*/ 9886 w 10000"/>
                    <a:gd name="connsiteY47" fmla="*/ 7568 h 13264"/>
                    <a:gd name="connsiteX48" fmla="*/ 9943 w 10000"/>
                    <a:gd name="connsiteY48" fmla="*/ 8173 h 13264"/>
                    <a:gd name="connsiteX49" fmla="*/ 9983 w 10000"/>
                    <a:gd name="connsiteY49" fmla="*/ 8771 h 13264"/>
                    <a:gd name="connsiteX50" fmla="*/ 10000 w 10000"/>
                    <a:gd name="connsiteY50" fmla="*/ 9382 h 13264"/>
                    <a:gd name="connsiteX51" fmla="*/ 10000 w 10000"/>
                    <a:gd name="connsiteY51" fmla="*/ 10000 h 13264"/>
                    <a:gd name="connsiteX52" fmla="*/ 1437 w 10000"/>
                    <a:gd name="connsiteY52" fmla="*/ 13264 h 13264"/>
                    <a:gd name="connsiteX0" fmla="*/ 6 w 10000"/>
                    <a:gd name="connsiteY0" fmla="*/ 10000 h 10000"/>
                    <a:gd name="connsiteX1" fmla="*/ 0 w 10000"/>
                    <a:gd name="connsiteY1" fmla="*/ 9415 h 10000"/>
                    <a:gd name="connsiteX2" fmla="*/ 20 w 10000"/>
                    <a:gd name="connsiteY2" fmla="*/ 8823 h 10000"/>
                    <a:gd name="connsiteX3" fmla="*/ 54 w 10000"/>
                    <a:gd name="connsiteY3" fmla="*/ 8218 h 10000"/>
                    <a:gd name="connsiteX4" fmla="*/ 111 w 10000"/>
                    <a:gd name="connsiteY4" fmla="*/ 7627 h 10000"/>
                    <a:gd name="connsiteX5" fmla="*/ 191 w 10000"/>
                    <a:gd name="connsiteY5" fmla="*/ 7022 h 10000"/>
                    <a:gd name="connsiteX6" fmla="*/ 291 w 10000"/>
                    <a:gd name="connsiteY6" fmla="*/ 6424 h 10000"/>
                    <a:gd name="connsiteX7" fmla="*/ 408 w 10000"/>
                    <a:gd name="connsiteY7" fmla="*/ 5839 h 10000"/>
                    <a:gd name="connsiteX8" fmla="*/ 545 w 10000"/>
                    <a:gd name="connsiteY8" fmla="*/ 5273 h 10000"/>
                    <a:gd name="connsiteX9" fmla="*/ 697 w 10000"/>
                    <a:gd name="connsiteY9" fmla="*/ 4740 h 10000"/>
                    <a:gd name="connsiteX10" fmla="*/ 868 w 10000"/>
                    <a:gd name="connsiteY10" fmla="*/ 4226 h 10000"/>
                    <a:gd name="connsiteX11" fmla="*/ 1051 w 10000"/>
                    <a:gd name="connsiteY11" fmla="*/ 3739 h 10000"/>
                    <a:gd name="connsiteX12" fmla="*/ 1248 w 10000"/>
                    <a:gd name="connsiteY12" fmla="*/ 3277 h 10000"/>
                    <a:gd name="connsiteX13" fmla="*/ 1462 w 10000"/>
                    <a:gd name="connsiteY13" fmla="*/ 2835 h 10000"/>
                    <a:gd name="connsiteX14" fmla="*/ 1688 w 10000"/>
                    <a:gd name="connsiteY14" fmla="*/ 2432 h 10000"/>
                    <a:gd name="connsiteX15" fmla="*/ 1925 w 10000"/>
                    <a:gd name="connsiteY15" fmla="*/ 2048 h 10000"/>
                    <a:gd name="connsiteX16" fmla="*/ 2170 w 10000"/>
                    <a:gd name="connsiteY16" fmla="*/ 1697 h 10000"/>
                    <a:gd name="connsiteX17" fmla="*/ 2430 w 10000"/>
                    <a:gd name="connsiteY17" fmla="*/ 1378 h 10000"/>
                    <a:gd name="connsiteX18" fmla="*/ 2698 w 10000"/>
                    <a:gd name="connsiteY18" fmla="*/ 1086 h 10000"/>
                    <a:gd name="connsiteX19" fmla="*/ 2973 w 10000"/>
                    <a:gd name="connsiteY19" fmla="*/ 826 h 10000"/>
                    <a:gd name="connsiteX20" fmla="*/ 3261 w 10000"/>
                    <a:gd name="connsiteY20" fmla="*/ 605 h 10000"/>
                    <a:gd name="connsiteX21" fmla="*/ 3549 w 10000"/>
                    <a:gd name="connsiteY21" fmla="*/ 410 h 10000"/>
                    <a:gd name="connsiteX22" fmla="*/ 3852 w 10000"/>
                    <a:gd name="connsiteY22" fmla="*/ 260 h 10000"/>
                    <a:gd name="connsiteX23" fmla="*/ 4152 w 10000"/>
                    <a:gd name="connsiteY23" fmla="*/ 137 h 10000"/>
                    <a:gd name="connsiteX24" fmla="*/ 4463 w 10000"/>
                    <a:gd name="connsiteY24" fmla="*/ 52 h 10000"/>
                    <a:gd name="connsiteX25" fmla="*/ 4774 w 10000"/>
                    <a:gd name="connsiteY25" fmla="*/ 7 h 10000"/>
                    <a:gd name="connsiteX26" fmla="*/ 5091 w 10000"/>
                    <a:gd name="connsiteY26" fmla="*/ 0 h 10000"/>
                    <a:gd name="connsiteX27" fmla="*/ 5405 w 10000"/>
                    <a:gd name="connsiteY27" fmla="*/ 33 h 10000"/>
                    <a:gd name="connsiteX28" fmla="*/ 5725 w 10000"/>
                    <a:gd name="connsiteY28" fmla="*/ 104 h 10000"/>
                    <a:gd name="connsiteX29" fmla="*/ 6045 w 10000"/>
                    <a:gd name="connsiteY29" fmla="*/ 208 h 10000"/>
                    <a:gd name="connsiteX30" fmla="*/ 6365 w 10000"/>
                    <a:gd name="connsiteY30" fmla="*/ 364 h 10000"/>
                    <a:gd name="connsiteX31" fmla="*/ 6679 w 10000"/>
                    <a:gd name="connsiteY31" fmla="*/ 559 h 10000"/>
                    <a:gd name="connsiteX32" fmla="*/ 6987 w 10000"/>
                    <a:gd name="connsiteY32" fmla="*/ 793 h 10000"/>
                    <a:gd name="connsiteX33" fmla="*/ 7282 w 10000"/>
                    <a:gd name="connsiteY33" fmla="*/ 1060 h 10000"/>
                    <a:gd name="connsiteX34" fmla="*/ 7564 w 10000"/>
                    <a:gd name="connsiteY34" fmla="*/ 1365 h 10000"/>
                    <a:gd name="connsiteX35" fmla="*/ 7833 w 10000"/>
                    <a:gd name="connsiteY35" fmla="*/ 1697 h 10000"/>
                    <a:gd name="connsiteX36" fmla="*/ 8087 w 10000"/>
                    <a:gd name="connsiteY36" fmla="*/ 2055 h 10000"/>
                    <a:gd name="connsiteX37" fmla="*/ 8332 w 10000"/>
                    <a:gd name="connsiteY37" fmla="*/ 2445 h 10000"/>
                    <a:gd name="connsiteX38" fmla="*/ 8558 w 10000"/>
                    <a:gd name="connsiteY38" fmla="*/ 2867 h 10000"/>
                    <a:gd name="connsiteX39" fmla="*/ 8772 w 10000"/>
                    <a:gd name="connsiteY39" fmla="*/ 3309 h 10000"/>
                    <a:gd name="connsiteX40" fmla="*/ 8969 w 10000"/>
                    <a:gd name="connsiteY40" fmla="*/ 3778 h 10000"/>
                    <a:gd name="connsiteX41" fmla="*/ 9152 w 10000"/>
                    <a:gd name="connsiteY41" fmla="*/ 4265 h 10000"/>
                    <a:gd name="connsiteX42" fmla="*/ 9318 w 10000"/>
                    <a:gd name="connsiteY42" fmla="*/ 4779 h 10000"/>
                    <a:gd name="connsiteX43" fmla="*/ 9466 w 10000"/>
                    <a:gd name="connsiteY43" fmla="*/ 5299 h 10000"/>
                    <a:gd name="connsiteX44" fmla="*/ 9595 w 10000"/>
                    <a:gd name="connsiteY44" fmla="*/ 5852 h 10000"/>
                    <a:gd name="connsiteX45" fmla="*/ 9709 w 10000"/>
                    <a:gd name="connsiteY45" fmla="*/ 6404 h 10000"/>
                    <a:gd name="connsiteX46" fmla="*/ 9806 w 10000"/>
                    <a:gd name="connsiteY46" fmla="*/ 6983 h 10000"/>
                    <a:gd name="connsiteX47" fmla="*/ 9886 w 10000"/>
                    <a:gd name="connsiteY47" fmla="*/ 7568 h 10000"/>
                    <a:gd name="connsiteX48" fmla="*/ 9943 w 10000"/>
                    <a:gd name="connsiteY48" fmla="*/ 8173 h 10000"/>
                    <a:gd name="connsiteX49" fmla="*/ 9983 w 10000"/>
                    <a:gd name="connsiteY49" fmla="*/ 8771 h 10000"/>
                    <a:gd name="connsiteX50" fmla="*/ 10000 w 10000"/>
                    <a:gd name="connsiteY50" fmla="*/ 9382 h 10000"/>
                    <a:gd name="connsiteX51" fmla="*/ 10000 w 10000"/>
                    <a:gd name="connsiteY5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00" h="10000">
                      <a:moveTo>
                        <a:pt x="6" y="10000"/>
                      </a:moveTo>
                      <a:lnTo>
                        <a:pt x="0" y="9415"/>
                      </a:lnTo>
                      <a:cubicBezTo>
                        <a:pt x="7" y="9218"/>
                        <a:pt x="13" y="9020"/>
                        <a:pt x="20" y="8823"/>
                      </a:cubicBezTo>
                      <a:cubicBezTo>
                        <a:pt x="31" y="8621"/>
                        <a:pt x="43" y="8420"/>
                        <a:pt x="54" y="8218"/>
                      </a:cubicBezTo>
                      <a:lnTo>
                        <a:pt x="111" y="7627"/>
                      </a:lnTo>
                      <a:cubicBezTo>
                        <a:pt x="138" y="7425"/>
                        <a:pt x="164" y="7224"/>
                        <a:pt x="191" y="7022"/>
                      </a:cubicBezTo>
                      <a:cubicBezTo>
                        <a:pt x="224" y="6823"/>
                        <a:pt x="258" y="6623"/>
                        <a:pt x="291" y="6424"/>
                      </a:cubicBezTo>
                      <a:lnTo>
                        <a:pt x="408" y="5839"/>
                      </a:lnTo>
                      <a:cubicBezTo>
                        <a:pt x="454" y="5650"/>
                        <a:pt x="499" y="5462"/>
                        <a:pt x="545" y="5273"/>
                      </a:cubicBezTo>
                      <a:cubicBezTo>
                        <a:pt x="596" y="5095"/>
                        <a:pt x="646" y="4918"/>
                        <a:pt x="697" y="4740"/>
                      </a:cubicBezTo>
                      <a:lnTo>
                        <a:pt x="868" y="4226"/>
                      </a:lnTo>
                      <a:lnTo>
                        <a:pt x="1051" y="3739"/>
                      </a:lnTo>
                      <a:cubicBezTo>
                        <a:pt x="1117" y="3585"/>
                        <a:pt x="1182" y="3431"/>
                        <a:pt x="1248" y="3277"/>
                      </a:cubicBezTo>
                      <a:lnTo>
                        <a:pt x="1462" y="2835"/>
                      </a:lnTo>
                      <a:lnTo>
                        <a:pt x="1688" y="2432"/>
                      </a:lnTo>
                      <a:lnTo>
                        <a:pt x="1925" y="2048"/>
                      </a:lnTo>
                      <a:lnTo>
                        <a:pt x="2170" y="1697"/>
                      </a:lnTo>
                      <a:lnTo>
                        <a:pt x="2430" y="1378"/>
                      </a:lnTo>
                      <a:lnTo>
                        <a:pt x="2698" y="1086"/>
                      </a:lnTo>
                      <a:lnTo>
                        <a:pt x="2973" y="826"/>
                      </a:lnTo>
                      <a:lnTo>
                        <a:pt x="3261" y="605"/>
                      </a:lnTo>
                      <a:lnTo>
                        <a:pt x="3549" y="410"/>
                      </a:lnTo>
                      <a:lnTo>
                        <a:pt x="3852" y="260"/>
                      </a:lnTo>
                      <a:lnTo>
                        <a:pt x="4152" y="137"/>
                      </a:lnTo>
                      <a:lnTo>
                        <a:pt x="4463" y="52"/>
                      </a:lnTo>
                      <a:lnTo>
                        <a:pt x="4774" y="7"/>
                      </a:lnTo>
                      <a:lnTo>
                        <a:pt x="5091" y="0"/>
                      </a:lnTo>
                      <a:lnTo>
                        <a:pt x="5405" y="33"/>
                      </a:lnTo>
                      <a:lnTo>
                        <a:pt x="5725" y="104"/>
                      </a:lnTo>
                      <a:lnTo>
                        <a:pt x="6045" y="208"/>
                      </a:lnTo>
                      <a:lnTo>
                        <a:pt x="6365" y="364"/>
                      </a:lnTo>
                      <a:lnTo>
                        <a:pt x="6679" y="559"/>
                      </a:lnTo>
                      <a:lnTo>
                        <a:pt x="6987" y="793"/>
                      </a:lnTo>
                      <a:lnTo>
                        <a:pt x="7282" y="1060"/>
                      </a:lnTo>
                      <a:lnTo>
                        <a:pt x="7564" y="1365"/>
                      </a:lnTo>
                      <a:lnTo>
                        <a:pt x="7833" y="1697"/>
                      </a:lnTo>
                      <a:lnTo>
                        <a:pt x="8087" y="2055"/>
                      </a:lnTo>
                      <a:lnTo>
                        <a:pt x="8332" y="2445"/>
                      </a:lnTo>
                      <a:cubicBezTo>
                        <a:pt x="8407" y="2586"/>
                        <a:pt x="8483" y="2726"/>
                        <a:pt x="8558" y="2867"/>
                      </a:cubicBezTo>
                      <a:lnTo>
                        <a:pt x="8772" y="3309"/>
                      </a:lnTo>
                      <a:cubicBezTo>
                        <a:pt x="8838" y="3465"/>
                        <a:pt x="8903" y="3622"/>
                        <a:pt x="8969" y="3778"/>
                      </a:cubicBezTo>
                      <a:lnTo>
                        <a:pt x="9152" y="4265"/>
                      </a:lnTo>
                      <a:cubicBezTo>
                        <a:pt x="9207" y="4436"/>
                        <a:pt x="9263" y="4608"/>
                        <a:pt x="9318" y="4779"/>
                      </a:cubicBezTo>
                      <a:cubicBezTo>
                        <a:pt x="9367" y="4952"/>
                        <a:pt x="9417" y="5126"/>
                        <a:pt x="9466" y="5299"/>
                      </a:cubicBezTo>
                      <a:lnTo>
                        <a:pt x="9595" y="5852"/>
                      </a:lnTo>
                      <a:lnTo>
                        <a:pt x="9709" y="6404"/>
                      </a:lnTo>
                      <a:cubicBezTo>
                        <a:pt x="9741" y="6597"/>
                        <a:pt x="9774" y="6790"/>
                        <a:pt x="9806" y="6983"/>
                      </a:cubicBezTo>
                      <a:cubicBezTo>
                        <a:pt x="9833" y="7178"/>
                        <a:pt x="9859" y="7373"/>
                        <a:pt x="9886" y="7568"/>
                      </a:cubicBezTo>
                      <a:cubicBezTo>
                        <a:pt x="9905" y="7770"/>
                        <a:pt x="9924" y="7971"/>
                        <a:pt x="9943" y="8173"/>
                      </a:cubicBezTo>
                      <a:cubicBezTo>
                        <a:pt x="9956" y="8372"/>
                        <a:pt x="9970" y="8572"/>
                        <a:pt x="9983" y="8771"/>
                      </a:cubicBezTo>
                      <a:cubicBezTo>
                        <a:pt x="9989" y="8975"/>
                        <a:pt x="9994" y="9178"/>
                        <a:pt x="10000" y="9382"/>
                      </a:cubicBezTo>
                      <a:lnTo>
                        <a:pt x="10000" y="10000"/>
                      </a:lnTo>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33" name="Freeform 7">
                  <a:extLst>
                    <a:ext uri="{FF2B5EF4-FFF2-40B4-BE49-F238E27FC236}">
                      <a16:creationId xmlns:a16="http://schemas.microsoft.com/office/drawing/2014/main" xmlns="" id="{8A6AA946-2606-B046-B41C-5149FE4B05F8}"/>
                    </a:ext>
                  </a:extLst>
                </p:cNvPr>
                <p:cNvSpPr>
                  <a:spLocks/>
                </p:cNvSpPr>
                <p:nvPr/>
              </p:nvSpPr>
              <p:spPr bwMode="auto">
                <a:xfrm flipH="1">
                  <a:off x="8193146" y="3663618"/>
                  <a:ext cx="422446" cy="444335"/>
                </a:xfrm>
                <a:custGeom>
                  <a:avLst/>
                  <a:gdLst>
                    <a:gd name="T0" fmla="*/ 680 w 2316"/>
                    <a:gd name="T1" fmla="*/ 108 h 2438"/>
                    <a:gd name="T2" fmla="*/ 839 w 2316"/>
                    <a:gd name="T3" fmla="*/ 46 h 2438"/>
                    <a:gd name="T4" fmla="*/ 1001 w 2316"/>
                    <a:gd name="T5" fmla="*/ 11 h 2438"/>
                    <a:gd name="T6" fmla="*/ 1164 w 2316"/>
                    <a:gd name="T7" fmla="*/ 0 h 2438"/>
                    <a:gd name="T8" fmla="*/ 1326 w 2316"/>
                    <a:gd name="T9" fmla="*/ 13 h 2438"/>
                    <a:gd name="T10" fmla="*/ 1484 w 2316"/>
                    <a:gd name="T11" fmla="*/ 50 h 2438"/>
                    <a:gd name="T12" fmla="*/ 1636 w 2316"/>
                    <a:gd name="T13" fmla="*/ 109 h 2438"/>
                    <a:gd name="T14" fmla="*/ 1779 w 2316"/>
                    <a:gd name="T15" fmla="*/ 190 h 2438"/>
                    <a:gd name="T16" fmla="*/ 1910 w 2316"/>
                    <a:gd name="T17" fmla="*/ 293 h 2438"/>
                    <a:gd name="T18" fmla="*/ 2028 w 2316"/>
                    <a:gd name="T19" fmla="*/ 414 h 2438"/>
                    <a:gd name="T20" fmla="*/ 2130 w 2316"/>
                    <a:gd name="T21" fmla="*/ 557 h 2438"/>
                    <a:gd name="T22" fmla="*/ 2213 w 2316"/>
                    <a:gd name="T23" fmla="*/ 717 h 2438"/>
                    <a:gd name="T24" fmla="*/ 2272 w 2316"/>
                    <a:gd name="T25" fmla="*/ 883 h 2438"/>
                    <a:gd name="T26" fmla="*/ 2305 w 2316"/>
                    <a:gd name="T27" fmla="*/ 1055 h 2438"/>
                    <a:gd name="T28" fmla="*/ 2316 w 2316"/>
                    <a:gd name="T29" fmla="*/ 1226 h 2438"/>
                    <a:gd name="T30" fmla="*/ 2303 w 2316"/>
                    <a:gd name="T31" fmla="*/ 1396 h 2438"/>
                    <a:gd name="T32" fmla="*/ 2268 w 2316"/>
                    <a:gd name="T33" fmla="*/ 1562 h 2438"/>
                    <a:gd name="T34" fmla="*/ 2213 w 2316"/>
                    <a:gd name="T35" fmla="*/ 1722 h 2438"/>
                    <a:gd name="T36" fmla="*/ 2135 w 2316"/>
                    <a:gd name="T37" fmla="*/ 1873 h 2438"/>
                    <a:gd name="T38" fmla="*/ 2038 w 2316"/>
                    <a:gd name="T39" fmla="*/ 2011 h 2438"/>
                    <a:gd name="T40" fmla="*/ 1922 w 2316"/>
                    <a:gd name="T41" fmla="*/ 2135 h 2438"/>
                    <a:gd name="T42" fmla="*/ 1786 w 2316"/>
                    <a:gd name="T43" fmla="*/ 2243 h 2438"/>
                    <a:gd name="T44" fmla="*/ 1635 w 2316"/>
                    <a:gd name="T45" fmla="*/ 2329 h 2438"/>
                    <a:gd name="T46" fmla="*/ 1476 w 2316"/>
                    <a:gd name="T47" fmla="*/ 2390 h 2438"/>
                    <a:gd name="T48" fmla="*/ 1313 w 2316"/>
                    <a:gd name="T49" fmla="*/ 2427 h 2438"/>
                    <a:gd name="T50" fmla="*/ 1150 w 2316"/>
                    <a:gd name="T51" fmla="*/ 2438 h 2438"/>
                    <a:gd name="T52" fmla="*/ 989 w 2316"/>
                    <a:gd name="T53" fmla="*/ 2424 h 2438"/>
                    <a:gd name="T54" fmla="*/ 831 w 2316"/>
                    <a:gd name="T55" fmla="*/ 2388 h 2438"/>
                    <a:gd name="T56" fmla="*/ 680 w 2316"/>
                    <a:gd name="T57" fmla="*/ 2329 h 2438"/>
                    <a:gd name="T58" fmla="*/ 537 w 2316"/>
                    <a:gd name="T59" fmla="*/ 2248 h 2438"/>
                    <a:gd name="T60" fmla="*/ 405 w 2316"/>
                    <a:gd name="T61" fmla="*/ 2145 h 2438"/>
                    <a:gd name="T62" fmla="*/ 288 w 2316"/>
                    <a:gd name="T63" fmla="*/ 2023 h 2438"/>
                    <a:gd name="T64" fmla="*/ 186 w 2316"/>
                    <a:gd name="T65" fmla="*/ 1880 h 2438"/>
                    <a:gd name="T66" fmla="*/ 103 w 2316"/>
                    <a:gd name="T67" fmla="*/ 1721 h 2438"/>
                    <a:gd name="T68" fmla="*/ 44 w 2316"/>
                    <a:gd name="T69" fmla="*/ 1554 h 2438"/>
                    <a:gd name="T70" fmla="*/ 10 w 2316"/>
                    <a:gd name="T71" fmla="*/ 1384 h 2438"/>
                    <a:gd name="T72" fmla="*/ 0 w 2316"/>
                    <a:gd name="T73" fmla="*/ 1211 h 2438"/>
                    <a:gd name="T74" fmla="*/ 13 w 2316"/>
                    <a:gd name="T75" fmla="*/ 1041 h 2438"/>
                    <a:gd name="T76" fmla="*/ 47 w 2316"/>
                    <a:gd name="T77" fmla="*/ 874 h 2438"/>
                    <a:gd name="T78" fmla="*/ 103 w 2316"/>
                    <a:gd name="T79" fmla="*/ 716 h 2438"/>
                    <a:gd name="T80" fmla="*/ 181 w 2316"/>
                    <a:gd name="T81" fmla="*/ 565 h 2438"/>
                    <a:gd name="T82" fmla="*/ 277 w 2316"/>
                    <a:gd name="T83" fmla="*/ 427 h 2438"/>
                    <a:gd name="T84" fmla="*/ 394 w 2316"/>
                    <a:gd name="T85" fmla="*/ 303 h 2438"/>
                    <a:gd name="T86" fmla="*/ 528 w 2316"/>
                    <a:gd name="T87" fmla="*/ 195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438">
                      <a:moveTo>
                        <a:pt x="604" y="149"/>
                      </a:moveTo>
                      <a:lnTo>
                        <a:pt x="680" y="108"/>
                      </a:lnTo>
                      <a:lnTo>
                        <a:pt x="759" y="74"/>
                      </a:lnTo>
                      <a:lnTo>
                        <a:pt x="839" y="46"/>
                      </a:lnTo>
                      <a:lnTo>
                        <a:pt x="920" y="25"/>
                      </a:lnTo>
                      <a:lnTo>
                        <a:pt x="1001" y="11"/>
                      </a:lnTo>
                      <a:lnTo>
                        <a:pt x="1083" y="2"/>
                      </a:lnTo>
                      <a:lnTo>
                        <a:pt x="1164" y="0"/>
                      </a:lnTo>
                      <a:lnTo>
                        <a:pt x="1246" y="4"/>
                      </a:lnTo>
                      <a:lnTo>
                        <a:pt x="1326" y="13"/>
                      </a:lnTo>
                      <a:lnTo>
                        <a:pt x="1406" y="29"/>
                      </a:lnTo>
                      <a:lnTo>
                        <a:pt x="1484" y="50"/>
                      </a:lnTo>
                      <a:lnTo>
                        <a:pt x="1561" y="76"/>
                      </a:lnTo>
                      <a:lnTo>
                        <a:pt x="1636" y="109"/>
                      </a:lnTo>
                      <a:lnTo>
                        <a:pt x="1709" y="146"/>
                      </a:lnTo>
                      <a:lnTo>
                        <a:pt x="1779" y="190"/>
                      </a:lnTo>
                      <a:lnTo>
                        <a:pt x="1846" y="239"/>
                      </a:lnTo>
                      <a:lnTo>
                        <a:pt x="1910" y="293"/>
                      </a:lnTo>
                      <a:lnTo>
                        <a:pt x="1971" y="352"/>
                      </a:lnTo>
                      <a:lnTo>
                        <a:pt x="2028" y="414"/>
                      </a:lnTo>
                      <a:lnTo>
                        <a:pt x="2081" y="483"/>
                      </a:lnTo>
                      <a:lnTo>
                        <a:pt x="2130" y="557"/>
                      </a:lnTo>
                      <a:lnTo>
                        <a:pt x="2174" y="635"/>
                      </a:lnTo>
                      <a:lnTo>
                        <a:pt x="2213" y="717"/>
                      </a:lnTo>
                      <a:lnTo>
                        <a:pt x="2245" y="799"/>
                      </a:lnTo>
                      <a:lnTo>
                        <a:pt x="2272" y="883"/>
                      </a:lnTo>
                      <a:lnTo>
                        <a:pt x="2292" y="968"/>
                      </a:lnTo>
                      <a:lnTo>
                        <a:pt x="2305" y="1055"/>
                      </a:lnTo>
                      <a:lnTo>
                        <a:pt x="2313" y="1141"/>
                      </a:lnTo>
                      <a:lnTo>
                        <a:pt x="2316" y="1226"/>
                      </a:lnTo>
                      <a:lnTo>
                        <a:pt x="2312" y="1312"/>
                      </a:lnTo>
                      <a:lnTo>
                        <a:pt x="2303" y="1396"/>
                      </a:lnTo>
                      <a:lnTo>
                        <a:pt x="2288" y="1480"/>
                      </a:lnTo>
                      <a:lnTo>
                        <a:pt x="2268" y="1562"/>
                      </a:lnTo>
                      <a:lnTo>
                        <a:pt x="2243" y="1644"/>
                      </a:lnTo>
                      <a:lnTo>
                        <a:pt x="2213" y="1722"/>
                      </a:lnTo>
                      <a:lnTo>
                        <a:pt x="2176" y="1799"/>
                      </a:lnTo>
                      <a:lnTo>
                        <a:pt x="2135" y="1873"/>
                      </a:lnTo>
                      <a:lnTo>
                        <a:pt x="2089" y="1944"/>
                      </a:lnTo>
                      <a:lnTo>
                        <a:pt x="2038" y="2011"/>
                      </a:lnTo>
                      <a:lnTo>
                        <a:pt x="1982" y="2075"/>
                      </a:lnTo>
                      <a:lnTo>
                        <a:pt x="1922" y="2135"/>
                      </a:lnTo>
                      <a:lnTo>
                        <a:pt x="1856" y="2192"/>
                      </a:lnTo>
                      <a:lnTo>
                        <a:pt x="1786" y="2243"/>
                      </a:lnTo>
                      <a:lnTo>
                        <a:pt x="1712" y="2289"/>
                      </a:lnTo>
                      <a:lnTo>
                        <a:pt x="1635" y="2329"/>
                      </a:lnTo>
                      <a:lnTo>
                        <a:pt x="1555" y="2363"/>
                      </a:lnTo>
                      <a:lnTo>
                        <a:pt x="1476" y="2390"/>
                      </a:lnTo>
                      <a:lnTo>
                        <a:pt x="1395" y="2412"/>
                      </a:lnTo>
                      <a:lnTo>
                        <a:pt x="1313" y="2427"/>
                      </a:lnTo>
                      <a:lnTo>
                        <a:pt x="1232" y="2436"/>
                      </a:lnTo>
                      <a:lnTo>
                        <a:pt x="1150" y="2438"/>
                      </a:lnTo>
                      <a:lnTo>
                        <a:pt x="1069" y="2434"/>
                      </a:lnTo>
                      <a:lnTo>
                        <a:pt x="989" y="2424"/>
                      </a:lnTo>
                      <a:lnTo>
                        <a:pt x="910" y="2409"/>
                      </a:lnTo>
                      <a:lnTo>
                        <a:pt x="831" y="2388"/>
                      </a:lnTo>
                      <a:lnTo>
                        <a:pt x="754" y="2360"/>
                      </a:lnTo>
                      <a:lnTo>
                        <a:pt x="680" y="2329"/>
                      </a:lnTo>
                      <a:lnTo>
                        <a:pt x="607" y="2290"/>
                      </a:lnTo>
                      <a:lnTo>
                        <a:pt x="537" y="2248"/>
                      </a:lnTo>
                      <a:lnTo>
                        <a:pt x="469" y="2199"/>
                      </a:lnTo>
                      <a:lnTo>
                        <a:pt x="405" y="2145"/>
                      </a:lnTo>
                      <a:lnTo>
                        <a:pt x="344" y="2087"/>
                      </a:lnTo>
                      <a:lnTo>
                        <a:pt x="288" y="2023"/>
                      </a:lnTo>
                      <a:lnTo>
                        <a:pt x="234" y="1954"/>
                      </a:lnTo>
                      <a:lnTo>
                        <a:pt x="186" y="1880"/>
                      </a:lnTo>
                      <a:lnTo>
                        <a:pt x="141" y="1803"/>
                      </a:lnTo>
                      <a:lnTo>
                        <a:pt x="103" y="1721"/>
                      </a:lnTo>
                      <a:lnTo>
                        <a:pt x="71" y="1637"/>
                      </a:lnTo>
                      <a:lnTo>
                        <a:pt x="44" y="1554"/>
                      </a:lnTo>
                      <a:lnTo>
                        <a:pt x="24" y="1469"/>
                      </a:lnTo>
                      <a:lnTo>
                        <a:pt x="10" y="1384"/>
                      </a:lnTo>
                      <a:lnTo>
                        <a:pt x="2" y="1297"/>
                      </a:lnTo>
                      <a:lnTo>
                        <a:pt x="0" y="1211"/>
                      </a:lnTo>
                      <a:lnTo>
                        <a:pt x="3" y="1126"/>
                      </a:lnTo>
                      <a:lnTo>
                        <a:pt x="13" y="1041"/>
                      </a:lnTo>
                      <a:lnTo>
                        <a:pt x="27" y="957"/>
                      </a:lnTo>
                      <a:lnTo>
                        <a:pt x="47" y="874"/>
                      </a:lnTo>
                      <a:lnTo>
                        <a:pt x="73" y="794"/>
                      </a:lnTo>
                      <a:lnTo>
                        <a:pt x="103" y="716"/>
                      </a:lnTo>
                      <a:lnTo>
                        <a:pt x="140" y="639"/>
                      </a:lnTo>
                      <a:lnTo>
                        <a:pt x="181" y="565"/>
                      </a:lnTo>
                      <a:lnTo>
                        <a:pt x="226" y="494"/>
                      </a:lnTo>
                      <a:lnTo>
                        <a:pt x="277" y="427"/>
                      </a:lnTo>
                      <a:lnTo>
                        <a:pt x="333" y="363"/>
                      </a:lnTo>
                      <a:lnTo>
                        <a:pt x="394" y="303"/>
                      </a:lnTo>
                      <a:lnTo>
                        <a:pt x="459" y="246"/>
                      </a:lnTo>
                      <a:lnTo>
                        <a:pt x="528" y="195"/>
                      </a:lnTo>
                      <a:lnTo>
                        <a:pt x="604" y="149"/>
                      </a:lnTo>
                      <a:close/>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xmlns="" id="{6EFE2E77-EF4C-7D4B-A83E-22CE1F3B7113}"/>
                  </a:ext>
                </a:extLst>
              </p:cNvPr>
              <p:cNvGrpSpPr/>
              <p:nvPr/>
            </p:nvGrpSpPr>
            <p:grpSpPr>
              <a:xfrm>
                <a:off x="8814879" y="3508846"/>
                <a:ext cx="639141" cy="789231"/>
                <a:chOff x="8068381" y="3663618"/>
                <a:chExt cx="639141" cy="789231"/>
              </a:xfrm>
            </p:grpSpPr>
            <p:sp>
              <p:nvSpPr>
                <p:cNvPr id="30" name="Freeform 6">
                  <a:extLst>
                    <a:ext uri="{FF2B5EF4-FFF2-40B4-BE49-F238E27FC236}">
                      <a16:creationId xmlns:a16="http://schemas.microsoft.com/office/drawing/2014/main" xmlns="" id="{F51E5922-9E0D-CC40-A56D-AE4288355031}"/>
                    </a:ext>
                  </a:extLst>
                </p:cNvPr>
                <p:cNvSpPr>
                  <a:spLocks/>
                </p:cNvSpPr>
                <p:nvPr/>
              </p:nvSpPr>
              <p:spPr bwMode="auto">
                <a:xfrm flipH="1">
                  <a:off x="8068381" y="4172678"/>
                  <a:ext cx="639141" cy="280171"/>
                </a:xfrm>
                <a:custGeom>
                  <a:avLst/>
                  <a:gdLst>
                    <a:gd name="T0" fmla="*/ 67 w 3502"/>
                    <a:gd name="T1" fmla="*/ 1080 h 1538"/>
                    <a:gd name="T2" fmla="*/ 102 w 3502"/>
                    <a:gd name="T3" fmla="*/ 988 h 1538"/>
                    <a:gd name="T4" fmla="*/ 143 w 3502"/>
                    <a:gd name="T5" fmla="*/ 898 h 1538"/>
                    <a:gd name="T6" fmla="*/ 191 w 3502"/>
                    <a:gd name="T7" fmla="*/ 811 h 1538"/>
                    <a:gd name="T8" fmla="*/ 244 w 3502"/>
                    <a:gd name="T9" fmla="*/ 729 h 1538"/>
                    <a:gd name="T10" fmla="*/ 304 w 3502"/>
                    <a:gd name="T11" fmla="*/ 650 h 1538"/>
                    <a:gd name="T12" fmla="*/ 368 w 3502"/>
                    <a:gd name="T13" fmla="*/ 575 h 1538"/>
                    <a:gd name="T14" fmla="*/ 437 w 3502"/>
                    <a:gd name="T15" fmla="*/ 504 h 1538"/>
                    <a:gd name="T16" fmla="*/ 512 w 3502"/>
                    <a:gd name="T17" fmla="*/ 436 h 1538"/>
                    <a:gd name="T18" fmla="*/ 591 w 3502"/>
                    <a:gd name="T19" fmla="*/ 374 h 1538"/>
                    <a:gd name="T20" fmla="*/ 674 w 3502"/>
                    <a:gd name="T21" fmla="*/ 315 h 1538"/>
                    <a:gd name="T22" fmla="*/ 760 w 3502"/>
                    <a:gd name="T23" fmla="*/ 261 h 1538"/>
                    <a:gd name="T24" fmla="*/ 851 w 3502"/>
                    <a:gd name="T25" fmla="*/ 212 h 1538"/>
                    <a:gd name="T26" fmla="*/ 945 w 3502"/>
                    <a:gd name="T27" fmla="*/ 167 h 1538"/>
                    <a:gd name="T28" fmla="*/ 1041 w 3502"/>
                    <a:gd name="T29" fmla="*/ 127 h 1538"/>
                    <a:gd name="T30" fmla="*/ 1142 w 3502"/>
                    <a:gd name="T31" fmla="*/ 93 h 1538"/>
                    <a:gd name="T32" fmla="*/ 1243 w 3502"/>
                    <a:gd name="T33" fmla="*/ 63 h 1538"/>
                    <a:gd name="T34" fmla="*/ 1349 w 3502"/>
                    <a:gd name="T35" fmla="*/ 40 h 1538"/>
                    <a:gd name="T36" fmla="*/ 1454 w 3502"/>
                    <a:gd name="T37" fmla="*/ 21 h 1538"/>
                    <a:gd name="T38" fmla="*/ 1563 w 3502"/>
                    <a:gd name="T39" fmla="*/ 8 h 1538"/>
                    <a:gd name="T40" fmla="*/ 1672 w 3502"/>
                    <a:gd name="T41" fmla="*/ 1 h 1538"/>
                    <a:gd name="T42" fmla="*/ 1783 w 3502"/>
                    <a:gd name="T43" fmla="*/ 0 h 1538"/>
                    <a:gd name="T44" fmla="*/ 1893 w 3502"/>
                    <a:gd name="T45" fmla="*/ 5 h 1538"/>
                    <a:gd name="T46" fmla="*/ 2005 w 3502"/>
                    <a:gd name="T47" fmla="*/ 16 h 1538"/>
                    <a:gd name="T48" fmla="*/ 2117 w 3502"/>
                    <a:gd name="T49" fmla="*/ 32 h 1538"/>
                    <a:gd name="T50" fmla="*/ 2229 w 3502"/>
                    <a:gd name="T51" fmla="*/ 56 h 1538"/>
                    <a:gd name="T52" fmla="*/ 2339 w 3502"/>
                    <a:gd name="T53" fmla="*/ 86 h 1538"/>
                    <a:gd name="T54" fmla="*/ 2447 w 3502"/>
                    <a:gd name="T55" fmla="*/ 122 h 1538"/>
                    <a:gd name="T56" fmla="*/ 2550 w 3502"/>
                    <a:gd name="T57" fmla="*/ 163 h 1538"/>
                    <a:gd name="T58" fmla="*/ 2649 w 3502"/>
                    <a:gd name="T59" fmla="*/ 210 h 1538"/>
                    <a:gd name="T60" fmla="*/ 2743 w 3502"/>
                    <a:gd name="T61" fmla="*/ 261 h 1538"/>
                    <a:gd name="T62" fmla="*/ 2832 w 3502"/>
                    <a:gd name="T63" fmla="*/ 316 h 1538"/>
                    <a:gd name="T64" fmla="*/ 2918 w 3502"/>
                    <a:gd name="T65" fmla="*/ 376 h 1538"/>
                    <a:gd name="T66" fmla="*/ 2997 w 3502"/>
                    <a:gd name="T67" fmla="*/ 441 h 1538"/>
                    <a:gd name="T68" fmla="*/ 3072 w 3502"/>
                    <a:gd name="T69" fmla="*/ 509 h 1538"/>
                    <a:gd name="T70" fmla="*/ 3141 w 3502"/>
                    <a:gd name="T71" fmla="*/ 581 h 1538"/>
                    <a:gd name="T72" fmla="*/ 3205 w 3502"/>
                    <a:gd name="T73" fmla="*/ 656 h 1538"/>
                    <a:gd name="T74" fmla="*/ 3263 w 3502"/>
                    <a:gd name="T75" fmla="*/ 735 h 1538"/>
                    <a:gd name="T76" fmla="*/ 3315 w 3502"/>
                    <a:gd name="T77" fmla="*/ 815 h 1538"/>
                    <a:gd name="T78" fmla="*/ 3360 w 3502"/>
                    <a:gd name="T79" fmla="*/ 900 h 1538"/>
                    <a:gd name="T80" fmla="*/ 3400 w 3502"/>
                    <a:gd name="T81" fmla="*/ 985 h 1538"/>
                    <a:gd name="T82" fmla="*/ 3434 w 3502"/>
                    <a:gd name="T83" fmla="*/ 1074 h 1538"/>
                    <a:gd name="T84" fmla="*/ 3462 w 3502"/>
                    <a:gd name="T85" fmla="*/ 1164 h 1538"/>
                    <a:gd name="T86" fmla="*/ 3482 w 3502"/>
                    <a:gd name="T87" fmla="*/ 1257 h 1538"/>
                    <a:gd name="T88" fmla="*/ 3496 w 3502"/>
                    <a:gd name="T89" fmla="*/ 1349 h 1538"/>
                    <a:gd name="T90" fmla="*/ 3502 w 3502"/>
                    <a:gd name="T91" fmla="*/ 1443 h 1538"/>
                    <a:gd name="T92" fmla="*/ 3502 w 3502"/>
                    <a:gd name="T93" fmla="*/ 1538 h 1538"/>
                    <a:gd name="T94" fmla="*/ 2 w 3502"/>
                    <a:gd name="T95" fmla="*/ 1538 h 1538"/>
                    <a:gd name="T96" fmla="*/ 0 w 3502"/>
                    <a:gd name="T97" fmla="*/ 1448 h 1538"/>
                    <a:gd name="T98" fmla="*/ 7 w 3502"/>
                    <a:gd name="T99" fmla="*/ 1357 h 1538"/>
                    <a:gd name="T100" fmla="*/ 19 w 3502"/>
                    <a:gd name="T101" fmla="*/ 1264 h 1538"/>
                    <a:gd name="T102" fmla="*/ 39 w 3502"/>
                    <a:gd name="T103" fmla="*/ 1173 h 1538"/>
                    <a:gd name="T104" fmla="*/ 67 w 3502"/>
                    <a:gd name="T105" fmla="*/ 1080 h 1538"/>
                    <a:gd name="connsiteX0" fmla="*/ 6 w 10000"/>
                    <a:gd name="connsiteY0" fmla="*/ 10000 h 13264"/>
                    <a:gd name="connsiteX1" fmla="*/ 0 w 10000"/>
                    <a:gd name="connsiteY1" fmla="*/ 9415 h 13264"/>
                    <a:gd name="connsiteX2" fmla="*/ 20 w 10000"/>
                    <a:gd name="connsiteY2" fmla="*/ 8823 h 13264"/>
                    <a:gd name="connsiteX3" fmla="*/ 54 w 10000"/>
                    <a:gd name="connsiteY3" fmla="*/ 8218 h 13264"/>
                    <a:gd name="connsiteX4" fmla="*/ 111 w 10000"/>
                    <a:gd name="connsiteY4" fmla="*/ 7627 h 13264"/>
                    <a:gd name="connsiteX5" fmla="*/ 191 w 10000"/>
                    <a:gd name="connsiteY5" fmla="*/ 7022 h 13264"/>
                    <a:gd name="connsiteX6" fmla="*/ 291 w 10000"/>
                    <a:gd name="connsiteY6" fmla="*/ 6424 h 13264"/>
                    <a:gd name="connsiteX7" fmla="*/ 408 w 10000"/>
                    <a:gd name="connsiteY7" fmla="*/ 5839 h 13264"/>
                    <a:gd name="connsiteX8" fmla="*/ 545 w 10000"/>
                    <a:gd name="connsiteY8" fmla="*/ 5273 h 13264"/>
                    <a:gd name="connsiteX9" fmla="*/ 697 w 10000"/>
                    <a:gd name="connsiteY9" fmla="*/ 4740 h 13264"/>
                    <a:gd name="connsiteX10" fmla="*/ 868 w 10000"/>
                    <a:gd name="connsiteY10" fmla="*/ 4226 h 13264"/>
                    <a:gd name="connsiteX11" fmla="*/ 1051 w 10000"/>
                    <a:gd name="connsiteY11" fmla="*/ 3739 h 13264"/>
                    <a:gd name="connsiteX12" fmla="*/ 1248 w 10000"/>
                    <a:gd name="connsiteY12" fmla="*/ 3277 h 13264"/>
                    <a:gd name="connsiteX13" fmla="*/ 1462 w 10000"/>
                    <a:gd name="connsiteY13" fmla="*/ 2835 h 13264"/>
                    <a:gd name="connsiteX14" fmla="*/ 1688 w 10000"/>
                    <a:gd name="connsiteY14" fmla="*/ 2432 h 13264"/>
                    <a:gd name="connsiteX15" fmla="*/ 1925 w 10000"/>
                    <a:gd name="connsiteY15" fmla="*/ 2048 h 13264"/>
                    <a:gd name="connsiteX16" fmla="*/ 2170 w 10000"/>
                    <a:gd name="connsiteY16" fmla="*/ 1697 h 13264"/>
                    <a:gd name="connsiteX17" fmla="*/ 2430 w 10000"/>
                    <a:gd name="connsiteY17" fmla="*/ 1378 h 13264"/>
                    <a:gd name="connsiteX18" fmla="*/ 2698 w 10000"/>
                    <a:gd name="connsiteY18" fmla="*/ 1086 h 13264"/>
                    <a:gd name="connsiteX19" fmla="*/ 2973 w 10000"/>
                    <a:gd name="connsiteY19" fmla="*/ 826 h 13264"/>
                    <a:gd name="connsiteX20" fmla="*/ 3261 w 10000"/>
                    <a:gd name="connsiteY20" fmla="*/ 605 h 13264"/>
                    <a:gd name="connsiteX21" fmla="*/ 3549 w 10000"/>
                    <a:gd name="connsiteY21" fmla="*/ 410 h 13264"/>
                    <a:gd name="connsiteX22" fmla="*/ 3852 w 10000"/>
                    <a:gd name="connsiteY22" fmla="*/ 260 h 13264"/>
                    <a:gd name="connsiteX23" fmla="*/ 4152 w 10000"/>
                    <a:gd name="connsiteY23" fmla="*/ 137 h 13264"/>
                    <a:gd name="connsiteX24" fmla="*/ 4463 w 10000"/>
                    <a:gd name="connsiteY24" fmla="*/ 52 h 13264"/>
                    <a:gd name="connsiteX25" fmla="*/ 4774 w 10000"/>
                    <a:gd name="connsiteY25" fmla="*/ 7 h 13264"/>
                    <a:gd name="connsiteX26" fmla="*/ 5091 w 10000"/>
                    <a:gd name="connsiteY26" fmla="*/ 0 h 13264"/>
                    <a:gd name="connsiteX27" fmla="*/ 5405 w 10000"/>
                    <a:gd name="connsiteY27" fmla="*/ 33 h 13264"/>
                    <a:gd name="connsiteX28" fmla="*/ 5725 w 10000"/>
                    <a:gd name="connsiteY28" fmla="*/ 104 h 13264"/>
                    <a:gd name="connsiteX29" fmla="*/ 6045 w 10000"/>
                    <a:gd name="connsiteY29" fmla="*/ 208 h 13264"/>
                    <a:gd name="connsiteX30" fmla="*/ 6365 w 10000"/>
                    <a:gd name="connsiteY30" fmla="*/ 364 h 13264"/>
                    <a:gd name="connsiteX31" fmla="*/ 6679 w 10000"/>
                    <a:gd name="connsiteY31" fmla="*/ 559 h 13264"/>
                    <a:gd name="connsiteX32" fmla="*/ 6987 w 10000"/>
                    <a:gd name="connsiteY32" fmla="*/ 793 h 13264"/>
                    <a:gd name="connsiteX33" fmla="*/ 7282 w 10000"/>
                    <a:gd name="connsiteY33" fmla="*/ 1060 h 13264"/>
                    <a:gd name="connsiteX34" fmla="*/ 7564 w 10000"/>
                    <a:gd name="connsiteY34" fmla="*/ 1365 h 13264"/>
                    <a:gd name="connsiteX35" fmla="*/ 7833 w 10000"/>
                    <a:gd name="connsiteY35" fmla="*/ 1697 h 13264"/>
                    <a:gd name="connsiteX36" fmla="*/ 8087 w 10000"/>
                    <a:gd name="connsiteY36" fmla="*/ 2055 h 13264"/>
                    <a:gd name="connsiteX37" fmla="*/ 8332 w 10000"/>
                    <a:gd name="connsiteY37" fmla="*/ 2445 h 13264"/>
                    <a:gd name="connsiteX38" fmla="*/ 8558 w 10000"/>
                    <a:gd name="connsiteY38" fmla="*/ 2867 h 13264"/>
                    <a:gd name="connsiteX39" fmla="*/ 8772 w 10000"/>
                    <a:gd name="connsiteY39" fmla="*/ 3309 h 13264"/>
                    <a:gd name="connsiteX40" fmla="*/ 8969 w 10000"/>
                    <a:gd name="connsiteY40" fmla="*/ 3778 h 13264"/>
                    <a:gd name="connsiteX41" fmla="*/ 9152 w 10000"/>
                    <a:gd name="connsiteY41" fmla="*/ 4265 h 13264"/>
                    <a:gd name="connsiteX42" fmla="*/ 9318 w 10000"/>
                    <a:gd name="connsiteY42" fmla="*/ 4779 h 13264"/>
                    <a:gd name="connsiteX43" fmla="*/ 9466 w 10000"/>
                    <a:gd name="connsiteY43" fmla="*/ 5299 h 13264"/>
                    <a:gd name="connsiteX44" fmla="*/ 9595 w 10000"/>
                    <a:gd name="connsiteY44" fmla="*/ 5852 h 13264"/>
                    <a:gd name="connsiteX45" fmla="*/ 9709 w 10000"/>
                    <a:gd name="connsiteY45" fmla="*/ 6404 h 13264"/>
                    <a:gd name="connsiteX46" fmla="*/ 9806 w 10000"/>
                    <a:gd name="connsiteY46" fmla="*/ 6983 h 13264"/>
                    <a:gd name="connsiteX47" fmla="*/ 9886 w 10000"/>
                    <a:gd name="connsiteY47" fmla="*/ 7568 h 13264"/>
                    <a:gd name="connsiteX48" fmla="*/ 9943 w 10000"/>
                    <a:gd name="connsiteY48" fmla="*/ 8173 h 13264"/>
                    <a:gd name="connsiteX49" fmla="*/ 9983 w 10000"/>
                    <a:gd name="connsiteY49" fmla="*/ 8771 h 13264"/>
                    <a:gd name="connsiteX50" fmla="*/ 10000 w 10000"/>
                    <a:gd name="connsiteY50" fmla="*/ 9382 h 13264"/>
                    <a:gd name="connsiteX51" fmla="*/ 10000 w 10000"/>
                    <a:gd name="connsiteY51" fmla="*/ 10000 h 13264"/>
                    <a:gd name="connsiteX52" fmla="*/ 1437 w 10000"/>
                    <a:gd name="connsiteY52" fmla="*/ 13264 h 13264"/>
                    <a:gd name="connsiteX0" fmla="*/ 6 w 10000"/>
                    <a:gd name="connsiteY0" fmla="*/ 10000 h 10000"/>
                    <a:gd name="connsiteX1" fmla="*/ 0 w 10000"/>
                    <a:gd name="connsiteY1" fmla="*/ 9415 h 10000"/>
                    <a:gd name="connsiteX2" fmla="*/ 20 w 10000"/>
                    <a:gd name="connsiteY2" fmla="*/ 8823 h 10000"/>
                    <a:gd name="connsiteX3" fmla="*/ 54 w 10000"/>
                    <a:gd name="connsiteY3" fmla="*/ 8218 h 10000"/>
                    <a:gd name="connsiteX4" fmla="*/ 111 w 10000"/>
                    <a:gd name="connsiteY4" fmla="*/ 7627 h 10000"/>
                    <a:gd name="connsiteX5" fmla="*/ 191 w 10000"/>
                    <a:gd name="connsiteY5" fmla="*/ 7022 h 10000"/>
                    <a:gd name="connsiteX6" fmla="*/ 291 w 10000"/>
                    <a:gd name="connsiteY6" fmla="*/ 6424 h 10000"/>
                    <a:gd name="connsiteX7" fmla="*/ 408 w 10000"/>
                    <a:gd name="connsiteY7" fmla="*/ 5839 h 10000"/>
                    <a:gd name="connsiteX8" fmla="*/ 545 w 10000"/>
                    <a:gd name="connsiteY8" fmla="*/ 5273 h 10000"/>
                    <a:gd name="connsiteX9" fmla="*/ 697 w 10000"/>
                    <a:gd name="connsiteY9" fmla="*/ 4740 h 10000"/>
                    <a:gd name="connsiteX10" fmla="*/ 868 w 10000"/>
                    <a:gd name="connsiteY10" fmla="*/ 4226 h 10000"/>
                    <a:gd name="connsiteX11" fmla="*/ 1051 w 10000"/>
                    <a:gd name="connsiteY11" fmla="*/ 3739 h 10000"/>
                    <a:gd name="connsiteX12" fmla="*/ 1248 w 10000"/>
                    <a:gd name="connsiteY12" fmla="*/ 3277 h 10000"/>
                    <a:gd name="connsiteX13" fmla="*/ 1462 w 10000"/>
                    <a:gd name="connsiteY13" fmla="*/ 2835 h 10000"/>
                    <a:gd name="connsiteX14" fmla="*/ 1688 w 10000"/>
                    <a:gd name="connsiteY14" fmla="*/ 2432 h 10000"/>
                    <a:gd name="connsiteX15" fmla="*/ 1925 w 10000"/>
                    <a:gd name="connsiteY15" fmla="*/ 2048 h 10000"/>
                    <a:gd name="connsiteX16" fmla="*/ 2170 w 10000"/>
                    <a:gd name="connsiteY16" fmla="*/ 1697 h 10000"/>
                    <a:gd name="connsiteX17" fmla="*/ 2430 w 10000"/>
                    <a:gd name="connsiteY17" fmla="*/ 1378 h 10000"/>
                    <a:gd name="connsiteX18" fmla="*/ 2698 w 10000"/>
                    <a:gd name="connsiteY18" fmla="*/ 1086 h 10000"/>
                    <a:gd name="connsiteX19" fmla="*/ 2973 w 10000"/>
                    <a:gd name="connsiteY19" fmla="*/ 826 h 10000"/>
                    <a:gd name="connsiteX20" fmla="*/ 3261 w 10000"/>
                    <a:gd name="connsiteY20" fmla="*/ 605 h 10000"/>
                    <a:gd name="connsiteX21" fmla="*/ 3549 w 10000"/>
                    <a:gd name="connsiteY21" fmla="*/ 410 h 10000"/>
                    <a:gd name="connsiteX22" fmla="*/ 3852 w 10000"/>
                    <a:gd name="connsiteY22" fmla="*/ 260 h 10000"/>
                    <a:gd name="connsiteX23" fmla="*/ 4152 w 10000"/>
                    <a:gd name="connsiteY23" fmla="*/ 137 h 10000"/>
                    <a:gd name="connsiteX24" fmla="*/ 4463 w 10000"/>
                    <a:gd name="connsiteY24" fmla="*/ 52 h 10000"/>
                    <a:gd name="connsiteX25" fmla="*/ 4774 w 10000"/>
                    <a:gd name="connsiteY25" fmla="*/ 7 h 10000"/>
                    <a:gd name="connsiteX26" fmla="*/ 5091 w 10000"/>
                    <a:gd name="connsiteY26" fmla="*/ 0 h 10000"/>
                    <a:gd name="connsiteX27" fmla="*/ 5405 w 10000"/>
                    <a:gd name="connsiteY27" fmla="*/ 33 h 10000"/>
                    <a:gd name="connsiteX28" fmla="*/ 5725 w 10000"/>
                    <a:gd name="connsiteY28" fmla="*/ 104 h 10000"/>
                    <a:gd name="connsiteX29" fmla="*/ 6045 w 10000"/>
                    <a:gd name="connsiteY29" fmla="*/ 208 h 10000"/>
                    <a:gd name="connsiteX30" fmla="*/ 6365 w 10000"/>
                    <a:gd name="connsiteY30" fmla="*/ 364 h 10000"/>
                    <a:gd name="connsiteX31" fmla="*/ 6679 w 10000"/>
                    <a:gd name="connsiteY31" fmla="*/ 559 h 10000"/>
                    <a:gd name="connsiteX32" fmla="*/ 6987 w 10000"/>
                    <a:gd name="connsiteY32" fmla="*/ 793 h 10000"/>
                    <a:gd name="connsiteX33" fmla="*/ 7282 w 10000"/>
                    <a:gd name="connsiteY33" fmla="*/ 1060 h 10000"/>
                    <a:gd name="connsiteX34" fmla="*/ 7564 w 10000"/>
                    <a:gd name="connsiteY34" fmla="*/ 1365 h 10000"/>
                    <a:gd name="connsiteX35" fmla="*/ 7833 w 10000"/>
                    <a:gd name="connsiteY35" fmla="*/ 1697 h 10000"/>
                    <a:gd name="connsiteX36" fmla="*/ 8087 w 10000"/>
                    <a:gd name="connsiteY36" fmla="*/ 2055 h 10000"/>
                    <a:gd name="connsiteX37" fmla="*/ 8332 w 10000"/>
                    <a:gd name="connsiteY37" fmla="*/ 2445 h 10000"/>
                    <a:gd name="connsiteX38" fmla="*/ 8558 w 10000"/>
                    <a:gd name="connsiteY38" fmla="*/ 2867 h 10000"/>
                    <a:gd name="connsiteX39" fmla="*/ 8772 w 10000"/>
                    <a:gd name="connsiteY39" fmla="*/ 3309 h 10000"/>
                    <a:gd name="connsiteX40" fmla="*/ 8969 w 10000"/>
                    <a:gd name="connsiteY40" fmla="*/ 3778 h 10000"/>
                    <a:gd name="connsiteX41" fmla="*/ 9152 w 10000"/>
                    <a:gd name="connsiteY41" fmla="*/ 4265 h 10000"/>
                    <a:gd name="connsiteX42" fmla="*/ 9318 w 10000"/>
                    <a:gd name="connsiteY42" fmla="*/ 4779 h 10000"/>
                    <a:gd name="connsiteX43" fmla="*/ 9466 w 10000"/>
                    <a:gd name="connsiteY43" fmla="*/ 5299 h 10000"/>
                    <a:gd name="connsiteX44" fmla="*/ 9595 w 10000"/>
                    <a:gd name="connsiteY44" fmla="*/ 5852 h 10000"/>
                    <a:gd name="connsiteX45" fmla="*/ 9709 w 10000"/>
                    <a:gd name="connsiteY45" fmla="*/ 6404 h 10000"/>
                    <a:gd name="connsiteX46" fmla="*/ 9806 w 10000"/>
                    <a:gd name="connsiteY46" fmla="*/ 6983 h 10000"/>
                    <a:gd name="connsiteX47" fmla="*/ 9886 w 10000"/>
                    <a:gd name="connsiteY47" fmla="*/ 7568 h 10000"/>
                    <a:gd name="connsiteX48" fmla="*/ 9943 w 10000"/>
                    <a:gd name="connsiteY48" fmla="*/ 8173 h 10000"/>
                    <a:gd name="connsiteX49" fmla="*/ 9983 w 10000"/>
                    <a:gd name="connsiteY49" fmla="*/ 8771 h 10000"/>
                    <a:gd name="connsiteX50" fmla="*/ 10000 w 10000"/>
                    <a:gd name="connsiteY50" fmla="*/ 9382 h 10000"/>
                    <a:gd name="connsiteX51" fmla="*/ 10000 w 10000"/>
                    <a:gd name="connsiteY5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00" h="10000">
                      <a:moveTo>
                        <a:pt x="6" y="10000"/>
                      </a:moveTo>
                      <a:lnTo>
                        <a:pt x="0" y="9415"/>
                      </a:lnTo>
                      <a:cubicBezTo>
                        <a:pt x="7" y="9218"/>
                        <a:pt x="13" y="9020"/>
                        <a:pt x="20" y="8823"/>
                      </a:cubicBezTo>
                      <a:cubicBezTo>
                        <a:pt x="31" y="8621"/>
                        <a:pt x="43" y="8420"/>
                        <a:pt x="54" y="8218"/>
                      </a:cubicBezTo>
                      <a:lnTo>
                        <a:pt x="111" y="7627"/>
                      </a:lnTo>
                      <a:cubicBezTo>
                        <a:pt x="138" y="7425"/>
                        <a:pt x="164" y="7224"/>
                        <a:pt x="191" y="7022"/>
                      </a:cubicBezTo>
                      <a:cubicBezTo>
                        <a:pt x="224" y="6823"/>
                        <a:pt x="258" y="6623"/>
                        <a:pt x="291" y="6424"/>
                      </a:cubicBezTo>
                      <a:lnTo>
                        <a:pt x="408" y="5839"/>
                      </a:lnTo>
                      <a:cubicBezTo>
                        <a:pt x="454" y="5650"/>
                        <a:pt x="499" y="5462"/>
                        <a:pt x="545" y="5273"/>
                      </a:cubicBezTo>
                      <a:cubicBezTo>
                        <a:pt x="596" y="5095"/>
                        <a:pt x="646" y="4918"/>
                        <a:pt x="697" y="4740"/>
                      </a:cubicBezTo>
                      <a:lnTo>
                        <a:pt x="868" y="4226"/>
                      </a:lnTo>
                      <a:lnTo>
                        <a:pt x="1051" y="3739"/>
                      </a:lnTo>
                      <a:cubicBezTo>
                        <a:pt x="1117" y="3585"/>
                        <a:pt x="1182" y="3431"/>
                        <a:pt x="1248" y="3277"/>
                      </a:cubicBezTo>
                      <a:lnTo>
                        <a:pt x="1462" y="2835"/>
                      </a:lnTo>
                      <a:lnTo>
                        <a:pt x="1688" y="2432"/>
                      </a:lnTo>
                      <a:lnTo>
                        <a:pt x="1925" y="2048"/>
                      </a:lnTo>
                      <a:lnTo>
                        <a:pt x="2170" y="1697"/>
                      </a:lnTo>
                      <a:lnTo>
                        <a:pt x="2430" y="1378"/>
                      </a:lnTo>
                      <a:lnTo>
                        <a:pt x="2698" y="1086"/>
                      </a:lnTo>
                      <a:lnTo>
                        <a:pt x="2973" y="826"/>
                      </a:lnTo>
                      <a:lnTo>
                        <a:pt x="3261" y="605"/>
                      </a:lnTo>
                      <a:lnTo>
                        <a:pt x="3549" y="410"/>
                      </a:lnTo>
                      <a:lnTo>
                        <a:pt x="3852" y="260"/>
                      </a:lnTo>
                      <a:lnTo>
                        <a:pt x="4152" y="137"/>
                      </a:lnTo>
                      <a:lnTo>
                        <a:pt x="4463" y="52"/>
                      </a:lnTo>
                      <a:lnTo>
                        <a:pt x="4774" y="7"/>
                      </a:lnTo>
                      <a:lnTo>
                        <a:pt x="5091" y="0"/>
                      </a:lnTo>
                      <a:lnTo>
                        <a:pt x="5405" y="33"/>
                      </a:lnTo>
                      <a:lnTo>
                        <a:pt x="5725" y="104"/>
                      </a:lnTo>
                      <a:lnTo>
                        <a:pt x="6045" y="208"/>
                      </a:lnTo>
                      <a:lnTo>
                        <a:pt x="6365" y="364"/>
                      </a:lnTo>
                      <a:lnTo>
                        <a:pt x="6679" y="559"/>
                      </a:lnTo>
                      <a:lnTo>
                        <a:pt x="6987" y="793"/>
                      </a:lnTo>
                      <a:lnTo>
                        <a:pt x="7282" y="1060"/>
                      </a:lnTo>
                      <a:lnTo>
                        <a:pt x="7564" y="1365"/>
                      </a:lnTo>
                      <a:lnTo>
                        <a:pt x="7833" y="1697"/>
                      </a:lnTo>
                      <a:lnTo>
                        <a:pt x="8087" y="2055"/>
                      </a:lnTo>
                      <a:lnTo>
                        <a:pt x="8332" y="2445"/>
                      </a:lnTo>
                      <a:cubicBezTo>
                        <a:pt x="8407" y="2586"/>
                        <a:pt x="8483" y="2726"/>
                        <a:pt x="8558" y="2867"/>
                      </a:cubicBezTo>
                      <a:lnTo>
                        <a:pt x="8772" y="3309"/>
                      </a:lnTo>
                      <a:cubicBezTo>
                        <a:pt x="8838" y="3465"/>
                        <a:pt x="8903" y="3622"/>
                        <a:pt x="8969" y="3778"/>
                      </a:cubicBezTo>
                      <a:lnTo>
                        <a:pt x="9152" y="4265"/>
                      </a:lnTo>
                      <a:cubicBezTo>
                        <a:pt x="9207" y="4436"/>
                        <a:pt x="9263" y="4608"/>
                        <a:pt x="9318" y="4779"/>
                      </a:cubicBezTo>
                      <a:cubicBezTo>
                        <a:pt x="9367" y="4952"/>
                        <a:pt x="9417" y="5126"/>
                        <a:pt x="9466" y="5299"/>
                      </a:cubicBezTo>
                      <a:lnTo>
                        <a:pt x="9595" y="5852"/>
                      </a:lnTo>
                      <a:lnTo>
                        <a:pt x="9709" y="6404"/>
                      </a:lnTo>
                      <a:cubicBezTo>
                        <a:pt x="9741" y="6597"/>
                        <a:pt x="9774" y="6790"/>
                        <a:pt x="9806" y="6983"/>
                      </a:cubicBezTo>
                      <a:cubicBezTo>
                        <a:pt x="9833" y="7178"/>
                        <a:pt x="9859" y="7373"/>
                        <a:pt x="9886" y="7568"/>
                      </a:cubicBezTo>
                      <a:cubicBezTo>
                        <a:pt x="9905" y="7770"/>
                        <a:pt x="9924" y="7971"/>
                        <a:pt x="9943" y="8173"/>
                      </a:cubicBezTo>
                      <a:cubicBezTo>
                        <a:pt x="9956" y="8372"/>
                        <a:pt x="9970" y="8572"/>
                        <a:pt x="9983" y="8771"/>
                      </a:cubicBezTo>
                      <a:cubicBezTo>
                        <a:pt x="9989" y="8975"/>
                        <a:pt x="9994" y="9178"/>
                        <a:pt x="10000" y="9382"/>
                      </a:cubicBezTo>
                      <a:lnTo>
                        <a:pt x="10000" y="10000"/>
                      </a:lnTo>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xmlns="" id="{C9FA2805-7467-D74F-ACC1-5AE104EBC695}"/>
                    </a:ext>
                  </a:extLst>
                </p:cNvPr>
                <p:cNvSpPr>
                  <a:spLocks/>
                </p:cNvSpPr>
                <p:nvPr/>
              </p:nvSpPr>
              <p:spPr bwMode="auto">
                <a:xfrm flipH="1">
                  <a:off x="8193146" y="3663618"/>
                  <a:ext cx="422446" cy="444335"/>
                </a:xfrm>
                <a:custGeom>
                  <a:avLst/>
                  <a:gdLst>
                    <a:gd name="T0" fmla="*/ 680 w 2316"/>
                    <a:gd name="T1" fmla="*/ 108 h 2438"/>
                    <a:gd name="T2" fmla="*/ 839 w 2316"/>
                    <a:gd name="T3" fmla="*/ 46 h 2438"/>
                    <a:gd name="T4" fmla="*/ 1001 w 2316"/>
                    <a:gd name="T5" fmla="*/ 11 h 2438"/>
                    <a:gd name="T6" fmla="*/ 1164 w 2316"/>
                    <a:gd name="T7" fmla="*/ 0 h 2438"/>
                    <a:gd name="T8" fmla="*/ 1326 w 2316"/>
                    <a:gd name="T9" fmla="*/ 13 h 2438"/>
                    <a:gd name="T10" fmla="*/ 1484 w 2316"/>
                    <a:gd name="T11" fmla="*/ 50 h 2438"/>
                    <a:gd name="T12" fmla="*/ 1636 w 2316"/>
                    <a:gd name="T13" fmla="*/ 109 h 2438"/>
                    <a:gd name="T14" fmla="*/ 1779 w 2316"/>
                    <a:gd name="T15" fmla="*/ 190 h 2438"/>
                    <a:gd name="T16" fmla="*/ 1910 w 2316"/>
                    <a:gd name="T17" fmla="*/ 293 h 2438"/>
                    <a:gd name="T18" fmla="*/ 2028 w 2316"/>
                    <a:gd name="T19" fmla="*/ 414 h 2438"/>
                    <a:gd name="T20" fmla="*/ 2130 w 2316"/>
                    <a:gd name="T21" fmla="*/ 557 h 2438"/>
                    <a:gd name="T22" fmla="*/ 2213 w 2316"/>
                    <a:gd name="T23" fmla="*/ 717 h 2438"/>
                    <a:gd name="T24" fmla="*/ 2272 w 2316"/>
                    <a:gd name="T25" fmla="*/ 883 h 2438"/>
                    <a:gd name="T26" fmla="*/ 2305 w 2316"/>
                    <a:gd name="T27" fmla="*/ 1055 h 2438"/>
                    <a:gd name="T28" fmla="*/ 2316 w 2316"/>
                    <a:gd name="T29" fmla="*/ 1226 h 2438"/>
                    <a:gd name="T30" fmla="*/ 2303 w 2316"/>
                    <a:gd name="T31" fmla="*/ 1396 h 2438"/>
                    <a:gd name="T32" fmla="*/ 2268 w 2316"/>
                    <a:gd name="T33" fmla="*/ 1562 h 2438"/>
                    <a:gd name="T34" fmla="*/ 2213 w 2316"/>
                    <a:gd name="T35" fmla="*/ 1722 h 2438"/>
                    <a:gd name="T36" fmla="*/ 2135 w 2316"/>
                    <a:gd name="T37" fmla="*/ 1873 h 2438"/>
                    <a:gd name="T38" fmla="*/ 2038 w 2316"/>
                    <a:gd name="T39" fmla="*/ 2011 h 2438"/>
                    <a:gd name="T40" fmla="*/ 1922 w 2316"/>
                    <a:gd name="T41" fmla="*/ 2135 h 2438"/>
                    <a:gd name="T42" fmla="*/ 1786 w 2316"/>
                    <a:gd name="T43" fmla="*/ 2243 h 2438"/>
                    <a:gd name="T44" fmla="*/ 1635 w 2316"/>
                    <a:gd name="T45" fmla="*/ 2329 h 2438"/>
                    <a:gd name="T46" fmla="*/ 1476 w 2316"/>
                    <a:gd name="T47" fmla="*/ 2390 h 2438"/>
                    <a:gd name="T48" fmla="*/ 1313 w 2316"/>
                    <a:gd name="T49" fmla="*/ 2427 h 2438"/>
                    <a:gd name="T50" fmla="*/ 1150 w 2316"/>
                    <a:gd name="T51" fmla="*/ 2438 h 2438"/>
                    <a:gd name="T52" fmla="*/ 989 w 2316"/>
                    <a:gd name="T53" fmla="*/ 2424 h 2438"/>
                    <a:gd name="T54" fmla="*/ 831 w 2316"/>
                    <a:gd name="T55" fmla="*/ 2388 h 2438"/>
                    <a:gd name="T56" fmla="*/ 680 w 2316"/>
                    <a:gd name="T57" fmla="*/ 2329 h 2438"/>
                    <a:gd name="T58" fmla="*/ 537 w 2316"/>
                    <a:gd name="T59" fmla="*/ 2248 h 2438"/>
                    <a:gd name="T60" fmla="*/ 405 w 2316"/>
                    <a:gd name="T61" fmla="*/ 2145 h 2438"/>
                    <a:gd name="T62" fmla="*/ 288 w 2316"/>
                    <a:gd name="T63" fmla="*/ 2023 h 2438"/>
                    <a:gd name="T64" fmla="*/ 186 w 2316"/>
                    <a:gd name="T65" fmla="*/ 1880 h 2438"/>
                    <a:gd name="T66" fmla="*/ 103 w 2316"/>
                    <a:gd name="T67" fmla="*/ 1721 h 2438"/>
                    <a:gd name="T68" fmla="*/ 44 w 2316"/>
                    <a:gd name="T69" fmla="*/ 1554 h 2438"/>
                    <a:gd name="T70" fmla="*/ 10 w 2316"/>
                    <a:gd name="T71" fmla="*/ 1384 h 2438"/>
                    <a:gd name="T72" fmla="*/ 0 w 2316"/>
                    <a:gd name="T73" fmla="*/ 1211 h 2438"/>
                    <a:gd name="T74" fmla="*/ 13 w 2316"/>
                    <a:gd name="T75" fmla="*/ 1041 h 2438"/>
                    <a:gd name="T76" fmla="*/ 47 w 2316"/>
                    <a:gd name="T77" fmla="*/ 874 h 2438"/>
                    <a:gd name="T78" fmla="*/ 103 w 2316"/>
                    <a:gd name="T79" fmla="*/ 716 h 2438"/>
                    <a:gd name="T80" fmla="*/ 181 w 2316"/>
                    <a:gd name="T81" fmla="*/ 565 h 2438"/>
                    <a:gd name="T82" fmla="*/ 277 w 2316"/>
                    <a:gd name="T83" fmla="*/ 427 h 2438"/>
                    <a:gd name="T84" fmla="*/ 394 w 2316"/>
                    <a:gd name="T85" fmla="*/ 303 h 2438"/>
                    <a:gd name="T86" fmla="*/ 528 w 2316"/>
                    <a:gd name="T87" fmla="*/ 195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438">
                      <a:moveTo>
                        <a:pt x="604" y="149"/>
                      </a:moveTo>
                      <a:lnTo>
                        <a:pt x="680" y="108"/>
                      </a:lnTo>
                      <a:lnTo>
                        <a:pt x="759" y="74"/>
                      </a:lnTo>
                      <a:lnTo>
                        <a:pt x="839" y="46"/>
                      </a:lnTo>
                      <a:lnTo>
                        <a:pt x="920" y="25"/>
                      </a:lnTo>
                      <a:lnTo>
                        <a:pt x="1001" y="11"/>
                      </a:lnTo>
                      <a:lnTo>
                        <a:pt x="1083" y="2"/>
                      </a:lnTo>
                      <a:lnTo>
                        <a:pt x="1164" y="0"/>
                      </a:lnTo>
                      <a:lnTo>
                        <a:pt x="1246" y="4"/>
                      </a:lnTo>
                      <a:lnTo>
                        <a:pt x="1326" y="13"/>
                      </a:lnTo>
                      <a:lnTo>
                        <a:pt x="1406" y="29"/>
                      </a:lnTo>
                      <a:lnTo>
                        <a:pt x="1484" y="50"/>
                      </a:lnTo>
                      <a:lnTo>
                        <a:pt x="1561" y="76"/>
                      </a:lnTo>
                      <a:lnTo>
                        <a:pt x="1636" y="109"/>
                      </a:lnTo>
                      <a:lnTo>
                        <a:pt x="1709" y="146"/>
                      </a:lnTo>
                      <a:lnTo>
                        <a:pt x="1779" y="190"/>
                      </a:lnTo>
                      <a:lnTo>
                        <a:pt x="1846" y="239"/>
                      </a:lnTo>
                      <a:lnTo>
                        <a:pt x="1910" y="293"/>
                      </a:lnTo>
                      <a:lnTo>
                        <a:pt x="1971" y="352"/>
                      </a:lnTo>
                      <a:lnTo>
                        <a:pt x="2028" y="414"/>
                      </a:lnTo>
                      <a:lnTo>
                        <a:pt x="2081" y="483"/>
                      </a:lnTo>
                      <a:lnTo>
                        <a:pt x="2130" y="557"/>
                      </a:lnTo>
                      <a:lnTo>
                        <a:pt x="2174" y="635"/>
                      </a:lnTo>
                      <a:lnTo>
                        <a:pt x="2213" y="717"/>
                      </a:lnTo>
                      <a:lnTo>
                        <a:pt x="2245" y="799"/>
                      </a:lnTo>
                      <a:lnTo>
                        <a:pt x="2272" y="883"/>
                      </a:lnTo>
                      <a:lnTo>
                        <a:pt x="2292" y="968"/>
                      </a:lnTo>
                      <a:lnTo>
                        <a:pt x="2305" y="1055"/>
                      </a:lnTo>
                      <a:lnTo>
                        <a:pt x="2313" y="1141"/>
                      </a:lnTo>
                      <a:lnTo>
                        <a:pt x="2316" y="1226"/>
                      </a:lnTo>
                      <a:lnTo>
                        <a:pt x="2312" y="1312"/>
                      </a:lnTo>
                      <a:lnTo>
                        <a:pt x="2303" y="1396"/>
                      </a:lnTo>
                      <a:lnTo>
                        <a:pt x="2288" y="1480"/>
                      </a:lnTo>
                      <a:lnTo>
                        <a:pt x="2268" y="1562"/>
                      </a:lnTo>
                      <a:lnTo>
                        <a:pt x="2243" y="1644"/>
                      </a:lnTo>
                      <a:lnTo>
                        <a:pt x="2213" y="1722"/>
                      </a:lnTo>
                      <a:lnTo>
                        <a:pt x="2176" y="1799"/>
                      </a:lnTo>
                      <a:lnTo>
                        <a:pt x="2135" y="1873"/>
                      </a:lnTo>
                      <a:lnTo>
                        <a:pt x="2089" y="1944"/>
                      </a:lnTo>
                      <a:lnTo>
                        <a:pt x="2038" y="2011"/>
                      </a:lnTo>
                      <a:lnTo>
                        <a:pt x="1982" y="2075"/>
                      </a:lnTo>
                      <a:lnTo>
                        <a:pt x="1922" y="2135"/>
                      </a:lnTo>
                      <a:lnTo>
                        <a:pt x="1856" y="2192"/>
                      </a:lnTo>
                      <a:lnTo>
                        <a:pt x="1786" y="2243"/>
                      </a:lnTo>
                      <a:lnTo>
                        <a:pt x="1712" y="2289"/>
                      </a:lnTo>
                      <a:lnTo>
                        <a:pt x="1635" y="2329"/>
                      </a:lnTo>
                      <a:lnTo>
                        <a:pt x="1555" y="2363"/>
                      </a:lnTo>
                      <a:lnTo>
                        <a:pt x="1476" y="2390"/>
                      </a:lnTo>
                      <a:lnTo>
                        <a:pt x="1395" y="2412"/>
                      </a:lnTo>
                      <a:lnTo>
                        <a:pt x="1313" y="2427"/>
                      </a:lnTo>
                      <a:lnTo>
                        <a:pt x="1232" y="2436"/>
                      </a:lnTo>
                      <a:lnTo>
                        <a:pt x="1150" y="2438"/>
                      </a:lnTo>
                      <a:lnTo>
                        <a:pt x="1069" y="2434"/>
                      </a:lnTo>
                      <a:lnTo>
                        <a:pt x="989" y="2424"/>
                      </a:lnTo>
                      <a:lnTo>
                        <a:pt x="910" y="2409"/>
                      </a:lnTo>
                      <a:lnTo>
                        <a:pt x="831" y="2388"/>
                      </a:lnTo>
                      <a:lnTo>
                        <a:pt x="754" y="2360"/>
                      </a:lnTo>
                      <a:lnTo>
                        <a:pt x="680" y="2329"/>
                      </a:lnTo>
                      <a:lnTo>
                        <a:pt x="607" y="2290"/>
                      </a:lnTo>
                      <a:lnTo>
                        <a:pt x="537" y="2248"/>
                      </a:lnTo>
                      <a:lnTo>
                        <a:pt x="469" y="2199"/>
                      </a:lnTo>
                      <a:lnTo>
                        <a:pt x="405" y="2145"/>
                      </a:lnTo>
                      <a:lnTo>
                        <a:pt x="344" y="2087"/>
                      </a:lnTo>
                      <a:lnTo>
                        <a:pt x="288" y="2023"/>
                      </a:lnTo>
                      <a:lnTo>
                        <a:pt x="234" y="1954"/>
                      </a:lnTo>
                      <a:lnTo>
                        <a:pt x="186" y="1880"/>
                      </a:lnTo>
                      <a:lnTo>
                        <a:pt x="141" y="1803"/>
                      </a:lnTo>
                      <a:lnTo>
                        <a:pt x="103" y="1721"/>
                      </a:lnTo>
                      <a:lnTo>
                        <a:pt x="71" y="1637"/>
                      </a:lnTo>
                      <a:lnTo>
                        <a:pt x="44" y="1554"/>
                      </a:lnTo>
                      <a:lnTo>
                        <a:pt x="24" y="1469"/>
                      </a:lnTo>
                      <a:lnTo>
                        <a:pt x="10" y="1384"/>
                      </a:lnTo>
                      <a:lnTo>
                        <a:pt x="2" y="1297"/>
                      </a:lnTo>
                      <a:lnTo>
                        <a:pt x="0" y="1211"/>
                      </a:lnTo>
                      <a:lnTo>
                        <a:pt x="3" y="1126"/>
                      </a:lnTo>
                      <a:lnTo>
                        <a:pt x="13" y="1041"/>
                      </a:lnTo>
                      <a:lnTo>
                        <a:pt x="27" y="957"/>
                      </a:lnTo>
                      <a:lnTo>
                        <a:pt x="47" y="874"/>
                      </a:lnTo>
                      <a:lnTo>
                        <a:pt x="73" y="794"/>
                      </a:lnTo>
                      <a:lnTo>
                        <a:pt x="103" y="716"/>
                      </a:lnTo>
                      <a:lnTo>
                        <a:pt x="140" y="639"/>
                      </a:lnTo>
                      <a:lnTo>
                        <a:pt x="181" y="565"/>
                      </a:lnTo>
                      <a:lnTo>
                        <a:pt x="226" y="494"/>
                      </a:lnTo>
                      <a:lnTo>
                        <a:pt x="277" y="427"/>
                      </a:lnTo>
                      <a:lnTo>
                        <a:pt x="333" y="363"/>
                      </a:lnTo>
                      <a:lnTo>
                        <a:pt x="394" y="303"/>
                      </a:lnTo>
                      <a:lnTo>
                        <a:pt x="459" y="246"/>
                      </a:lnTo>
                      <a:lnTo>
                        <a:pt x="528" y="195"/>
                      </a:lnTo>
                      <a:lnTo>
                        <a:pt x="604" y="149"/>
                      </a:lnTo>
                      <a:close/>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xmlns="" id="{A9A5F114-748E-1543-AF9A-1003DB772908}"/>
                  </a:ext>
                </a:extLst>
              </p:cNvPr>
              <p:cNvGrpSpPr/>
              <p:nvPr/>
            </p:nvGrpSpPr>
            <p:grpSpPr>
              <a:xfrm>
                <a:off x="7612835" y="3436459"/>
                <a:ext cx="639141" cy="789231"/>
                <a:chOff x="8068381" y="3663618"/>
                <a:chExt cx="639141" cy="789231"/>
              </a:xfrm>
            </p:grpSpPr>
            <p:sp>
              <p:nvSpPr>
                <p:cNvPr id="28" name="Freeform 6">
                  <a:extLst>
                    <a:ext uri="{FF2B5EF4-FFF2-40B4-BE49-F238E27FC236}">
                      <a16:creationId xmlns:a16="http://schemas.microsoft.com/office/drawing/2014/main" xmlns="" id="{65BB0B73-ECF8-D545-BFA4-901E0AF98423}"/>
                    </a:ext>
                  </a:extLst>
                </p:cNvPr>
                <p:cNvSpPr>
                  <a:spLocks/>
                </p:cNvSpPr>
                <p:nvPr/>
              </p:nvSpPr>
              <p:spPr bwMode="auto">
                <a:xfrm flipH="1">
                  <a:off x="8068381" y="4172678"/>
                  <a:ext cx="639141" cy="280171"/>
                </a:xfrm>
                <a:custGeom>
                  <a:avLst/>
                  <a:gdLst>
                    <a:gd name="T0" fmla="*/ 67 w 3502"/>
                    <a:gd name="T1" fmla="*/ 1080 h 1538"/>
                    <a:gd name="T2" fmla="*/ 102 w 3502"/>
                    <a:gd name="T3" fmla="*/ 988 h 1538"/>
                    <a:gd name="T4" fmla="*/ 143 w 3502"/>
                    <a:gd name="T5" fmla="*/ 898 h 1538"/>
                    <a:gd name="T6" fmla="*/ 191 w 3502"/>
                    <a:gd name="T7" fmla="*/ 811 h 1538"/>
                    <a:gd name="T8" fmla="*/ 244 w 3502"/>
                    <a:gd name="T9" fmla="*/ 729 h 1538"/>
                    <a:gd name="T10" fmla="*/ 304 w 3502"/>
                    <a:gd name="T11" fmla="*/ 650 h 1538"/>
                    <a:gd name="T12" fmla="*/ 368 w 3502"/>
                    <a:gd name="T13" fmla="*/ 575 h 1538"/>
                    <a:gd name="T14" fmla="*/ 437 w 3502"/>
                    <a:gd name="T15" fmla="*/ 504 h 1538"/>
                    <a:gd name="T16" fmla="*/ 512 w 3502"/>
                    <a:gd name="T17" fmla="*/ 436 h 1538"/>
                    <a:gd name="T18" fmla="*/ 591 w 3502"/>
                    <a:gd name="T19" fmla="*/ 374 h 1538"/>
                    <a:gd name="T20" fmla="*/ 674 w 3502"/>
                    <a:gd name="T21" fmla="*/ 315 h 1538"/>
                    <a:gd name="T22" fmla="*/ 760 w 3502"/>
                    <a:gd name="T23" fmla="*/ 261 h 1538"/>
                    <a:gd name="T24" fmla="*/ 851 w 3502"/>
                    <a:gd name="T25" fmla="*/ 212 h 1538"/>
                    <a:gd name="T26" fmla="*/ 945 w 3502"/>
                    <a:gd name="T27" fmla="*/ 167 h 1538"/>
                    <a:gd name="T28" fmla="*/ 1041 w 3502"/>
                    <a:gd name="T29" fmla="*/ 127 h 1538"/>
                    <a:gd name="T30" fmla="*/ 1142 w 3502"/>
                    <a:gd name="T31" fmla="*/ 93 h 1538"/>
                    <a:gd name="T32" fmla="*/ 1243 w 3502"/>
                    <a:gd name="T33" fmla="*/ 63 h 1538"/>
                    <a:gd name="T34" fmla="*/ 1349 w 3502"/>
                    <a:gd name="T35" fmla="*/ 40 h 1538"/>
                    <a:gd name="T36" fmla="*/ 1454 w 3502"/>
                    <a:gd name="T37" fmla="*/ 21 h 1538"/>
                    <a:gd name="T38" fmla="*/ 1563 w 3502"/>
                    <a:gd name="T39" fmla="*/ 8 h 1538"/>
                    <a:gd name="T40" fmla="*/ 1672 w 3502"/>
                    <a:gd name="T41" fmla="*/ 1 h 1538"/>
                    <a:gd name="T42" fmla="*/ 1783 w 3502"/>
                    <a:gd name="T43" fmla="*/ 0 h 1538"/>
                    <a:gd name="T44" fmla="*/ 1893 w 3502"/>
                    <a:gd name="T45" fmla="*/ 5 h 1538"/>
                    <a:gd name="T46" fmla="*/ 2005 w 3502"/>
                    <a:gd name="T47" fmla="*/ 16 h 1538"/>
                    <a:gd name="T48" fmla="*/ 2117 w 3502"/>
                    <a:gd name="T49" fmla="*/ 32 h 1538"/>
                    <a:gd name="T50" fmla="*/ 2229 w 3502"/>
                    <a:gd name="T51" fmla="*/ 56 h 1538"/>
                    <a:gd name="T52" fmla="*/ 2339 w 3502"/>
                    <a:gd name="T53" fmla="*/ 86 h 1538"/>
                    <a:gd name="T54" fmla="*/ 2447 w 3502"/>
                    <a:gd name="T55" fmla="*/ 122 h 1538"/>
                    <a:gd name="T56" fmla="*/ 2550 w 3502"/>
                    <a:gd name="T57" fmla="*/ 163 h 1538"/>
                    <a:gd name="T58" fmla="*/ 2649 w 3502"/>
                    <a:gd name="T59" fmla="*/ 210 h 1538"/>
                    <a:gd name="T60" fmla="*/ 2743 w 3502"/>
                    <a:gd name="T61" fmla="*/ 261 h 1538"/>
                    <a:gd name="T62" fmla="*/ 2832 w 3502"/>
                    <a:gd name="T63" fmla="*/ 316 h 1538"/>
                    <a:gd name="T64" fmla="*/ 2918 w 3502"/>
                    <a:gd name="T65" fmla="*/ 376 h 1538"/>
                    <a:gd name="T66" fmla="*/ 2997 w 3502"/>
                    <a:gd name="T67" fmla="*/ 441 h 1538"/>
                    <a:gd name="T68" fmla="*/ 3072 w 3502"/>
                    <a:gd name="T69" fmla="*/ 509 h 1538"/>
                    <a:gd name="T70" fmla="*/ 3141 w 3502"/>
                    <a:gd name="T71" fmla="*/ 581 h 1538"/>
                    <a:gd name="T72" fmla="*/ 3205 w 3502"/>
                    <a:gd name="T73" fmla="*/ 656 h 1538"/>
                    <a:gd name="T74" fmla="*/ 3263 w 3502"/>
                    <a:gd name="T75" fmla="*/ 735 h 1538"/>
                    <a:gd name="T76" fmla="*/ 3315 w 3502"/>
                    <a:gd name="T77" fmla="*/ 815 h 1538"/>
                    <a:gd name="T78" fmla="*/ 3360 w 3502"/>
                    <a:gd name="T79" fmla="*/ 900 h 1538"/>
                    <a:gd name="T80" fmla="*/ 3400 w 3502"/>
                    <a:gd name="T81" fmla="*/ 985 h 1538"/>
                    <a:gd name="T82" fmla="*/ 3434 w 3502"/>
                    <a:gd name="T83" fmla="*/ 1074 h 1538"/>
                    <a:gd name="T84" fmla="*/ 3462 w 3502"/>
                    <a:gd name="T85" fmla="*/ 1164 h 1538"/>
                    <a:gd name="T86" fmla="*/ 3482 w 3502"/>
                    <a:gd name="T87" fmla="*/ 1257 h 1538"/>
                    <a:gd name="T88" fmla="*/ 3496 w 3502"/>
                    <a:gd name="T89" fmla="*/ 1349 h 1538"/>
                    <a:gd name="T90" fmla="*/ 3502 w 3502"/>
                    <a:gd name="T91" fmla="*/ 1443 h 1538"/>
                    <a:gd name="T92" fmla="*/ 3502 w 3502"/>
                    <a:gd name="T93" fmla="*/ 1538 h 1538"/>
                    <a:gd name="T94" fmla="*/ 2 w 3502"/>
                    <a:gd name="T95" fmla="*/ 1538 h 1538"/>
                    <a:gd name="T96" fmla="*/ 0 w 3502"/>
                    <a:gd name="T97" fmla="*/ 1448 h 1538"/>
                    <a:gd name="T98" fmla="*/ 7 w 3502"/>
                    <a:gd name="T99" fmla="*/ 1357 h 1538"/>
                    <a:gd name="T100" fmla="*/ 19 w 3502"/>
                    <a:gd name="T101" fmla="*/ 1264 h 1538"/>
                    <a:gd name="T102" fmla="*/ 39 w 3502"/>
                    <a:gd name="T103" fmla="*/ 1173 h 1538"/>
                    <a:gd name="T104" fmla="*/ 67 w 3502"/>
                    <a:gd name="T105" fmla="*/ 1080 h 1538"/>
                    <a:gd name="connsiteX0" fmla="*/ 6 w 10000"/>
                    <a:gd name="connsiteY0" fmla="*/ 10000 h 13264"/>
                    <a:gd name="connsiteX1" fmla="*/ 0 w 10000"/>
                    <a:gd name="connsiteY1" fmla="*/ 9415 h 13264"/>
                    <a:gd name="connsiteX2" fmla="*/ 20 w 10000"/>
                    <a:gd name="connsiteY2" fmla="*/ 8823 h 13264"/>
                    <a:gd name="connsiteX3" fmla="*/ 54 w 10000"/>
                    <a:gd name="connsiteY3" fmla="*/ 8218 h 13264"/>
                    <a:gd name="connsiteX4" fmla="*/ 111 w 10000"/>
                    <a:gd name="connsiteY4" fmla="*/ 7627 h 13264"/>
                    <a:gd name="connsiteX5" fmla="*/ 191 w 10000"/>
                    <a:gd name="connsiteY5" fmla="*/ 7022 h 13264"/>
                    <a:gd name="connsiteX6" fmla="*/ 291 w 10000"/>
                    <a:gd name="connsiteY6" fmla="*/ 6424 h 13264"/>
                    <a:gd name="connsiteX7" fmla="*/ 408 w 10000"/>
                    <a:gd name="connsiteY7" fmla="*/ 5839 h 13264"/>
                    <a:gd name="connsiteX8" fmla="*/ 545 w 10000"/>
                    <a:gd name="connsiteY8" fmla="*/ 5273 h 13264"/>
                    <a:gd name="connsiteX9" fmla="*/ 697 w 10000"/>
                    <a:gd name="connsiteY9" fmla="*/ 4740 h 13264"/>
                    <a:gd name="connsiteX10" fmla="*/ 868 w 10000"/>
                    <a:gd name="connsiteY10" fmla="*/ 4226 h 13264"/>
                    <a:gd name="connsiteX11" fmla="*/ 1051 w 10000"/>
                    <a:gd name="connsiteY11" fmla="*/ 3739 h 13264"/>
                    <a:gd name="connsiteX12" fmla="*/ 1248 w 10000"/>
                    <a:gd name="connsiteY12" fmla="*/ 3277 h 13264"/>
                    <a:gd name="connsiteX13" fmla="*/ 1462 w 10000"/>
                    <a:gd name="connsiteY13" fmla="*/ 2835 h 13264"/>
                    <a:gd name="connsiteX14" fmla="*/ 1688 w 10000"/>
                    <a:gd name="connsiteY14" fmla="*/ 2432 h 13264"/>
                    <a:gd name="connsiteX15" fmla="*/ 1925 w 10000"/>
                    <a:gd name="connsiteY15" fmla="*/ 2048 h 13264"/>
                    <a:gd name="connsiteX16" fmla="*/ 2170 w 10000"/>
                    <a:gd name="connsiteY16" fmla="*/ 1697 h 13264"/>
                    <a:gd name="connsiteX17" fmla="*/ 2430 w 10000"/>
                    <a:gd name="connsiteY17" fmla="*/ 1378 h 13264"/>
                    <a:gd name="connsiteX18" fmla="*/ 2698 w 10000"/>
                    <a:gd name="connsiteY18" fmla="*/ 1086 h 13264"/>
                    <a:gd name="connsiteX19" fmla="*/ 2973 w 10000"/>
                    <a:gd name="connsiteY19" fmla="*/ 826 h 13264"/>
                    <a:gd name="connsiteX20" fmla="*/ 3261 w 10000"/>
                    <a:gd name="connsiteY20" fmla="*/ 605 h 13264"/>
                    <a:gd name="connsiteX21" fmla="*/ 3549 w 10000"/>
                    <a:gd name="connsiteY21" fmla="*/ 410 h 13264"/>
                    <a:gd name="connsiteX22" fmla="*/ 3852 w 10000"/>
                    <a:gd name="connsiteY22" fmla="*/ 260 h 13264"/>
                    <a:gd name="connsiteX23" fmla="*/ 4152 w 10000"/>
                    <a:gd name="connsiteY23" fmla="*/ 137 h 13264"/>
                    <a:gd name="connsiteX24" fmla="*/ 4463 w 10000"/>
                    <a:gd name="connsiteY24" fmla="*/ 52 h 13264"/>
                    <a:gd name="connsiteX25" fmla="*/ 4774 w 10000"/>
                    <a:gd name="connsiteY25" fmla="*/ 7 h 13264"/>
                    <a:gd name="connsiteX26" fmla="*/ 5091 w 10000"/>
                    <a:gd name="connsiteY26" fmla="*/ 0 h 13264"/>
                    <a:gd name="connsiteX27" fmla="*/ 5405 w 10000"/>
                    <a:gd name="connsiteY27" fmla="*/ 33 h 13264"/>
                    <a:gd name="connsiteX28" fmla="*/ 5725 w 10000"/>
                    <a:gd name="connsiteY28" fmla="*/ 104 h 13264"/>
                    <a:gd name="connsiteX29" fmla="*/ 6045 w 10000"/>
                    <a:gd name="connsiteY29" fmla="*/ 208 h 13264"/>
                    <a:gd name="connsiteX30" fmla="*/ 6365 w 10000"/>
                    <a:gd name="connsiteY30" fmla="*/ 364 h 13264"/>
                    <a:gd name="connsiteX31" fmla="*/ 6679 w 10000"/>
                    <a:gd name="connsiteY31" fmla="*/ 559 h 13264"/>
                    <a:gd name="connsiteX32" fmla="*/ 6987 w 10000"/>
                    <a:gd name="connsiteY32" fmla="*/ 793 h 13264"/>
                    <a:gd name="connsiteX33" fmla="*/ 7282 w 10000"/>
                    <a:gd name="connsiteY33" fmla="*/ 1060 h 13264"/>
                    <a:gd name="connsiteX34" fmla="*/ 7564 w 10000"/>
                    <a:gd name="connsiteY34" fmla="*/ 1365 h 13264"/>
                    <a:gd name="connsiteX35" fmla="*/ 7833 w 10000"/>
                    <a:gd name="connsiteY35" fmla="*/ 1697 h 13264"/>
                    <a:gd name="connsiteX36" fmla="*/ 8087 w 10000"/>
                    <a:gd name="connsiteY36" fmla="*/ 2055 h 13264"/>
                    <a:gd name="connsiteX37" fmla="*/ 8332 w 10000"/>
                    <a:gd name="connsiteY37" fmla="*/ 2445 h 13264"/>
                    <a:gd name="connsiteX38" fmla="*/ 8558 w 10000"/>
                    <a:gd name="connsiteY38" fmla="*/ 2867 h 13264"/>
                    <a:gd name="connsiteX39" fmla="*/ 8772 w 10000"/>
                    <a:gd name="connsiteY39" fmla="*/ 3309 h 13264"/>
                    <a:gd name="connsiteX40" fmla="*/ 8969 w 10000"/>
                    <a:gd name="connsiteY40" fmla="*/ 3778 h 13264"/>
                    <a:gd name="connsiteX41" fmla="*/ 9152 w 10000"/>
                    <a:gd name="connsiteY41" fmla="*/ 4265 h 13264"/>
                    <a:gd name="connsiteX42" fmla="*/ 9318 w 10000"/>
                    <a:gd name="connsiteY42" fmla="*/ 4779 h 13264"/>
                    <a:gd name="connsiteX43" fmla="*/ 9466 w 10000"/>
                    <a:gd name="connsiteY43" fmla="*/ 5299 h 13264"/>
                    <a:gd name="connsiteX44" fmla="*/ 9595 w 10000"/>
                    <a:gd name="connsiteY44" fmla="*/ 5852 h 13264"/>
                    <a:gd name="connsiteX45" fmla="*/ 9709 w 10000"/>
                    <a:gd name="connsiteY45" fmla="*/ 6404 h 13264"/>
                    <a:gd name="connsiteX46" fmla="*/ 9806 w 10000"/>
                    <a:gd name="connsiteY46" fmla="*/ 6983 h 13264"/>
                    <a:gd name="connsiteX47" fmla="*/ 9886 w 10000"/>
                    <a:gd name="connsiteY47" fmla="*/ 7568 h 13264"/>
                    <a:gd name="connsiteX48" fmla="*/ 9943 w 10000"/>
                    <a:gd name="connsiteY48" fmla="*/ 8173 h 13264"/>
                    <a:gd name="connsiteX49" fmla="*/ 9983 w 10000"/>
                    <a:gd name="connsiteY49" fmla="*/ 8771 h 13264"/>
                    <a:gd name="connsiteX50" fmla="*/ 10000 w 10000"/>
                    <a:gd name="connsiteY50" fmla="*/ 9382 h 13264"/>
                    <a:gd name="connsiteX51" fmla="*/ 10000 w 10000"/>
                    <a:gd name="connsiteY51" fmla="*/ 10000 h 13264"/>
                    <a:gd name="connsiteX52" fmla="*/ 1437 w 10000"/>
                    <a:gd name="connsiteY52" fmla="*/ 13264 h 13264"/>
                    <a:gd name="connsiteX0" fmla="*/ 6 w 10000"/>
                    <a:gd name="connsiteY0" fmla="*/ 10000 h 10000"/>
                    <a:gd name="connsiteX1" fmla="*/ 0 w 10000"/>
                    <a:gd name="connsiteY1" fmla="*/ 9415 h 10000"/>
                    <a:gd name="connsiteX2" fmla="*/ 20 w 10000"/>
                    <a:gd name="connsiteY2" fmla="*/ 8823 h 10000"/>
                    <a:gd name="connsiteX3" fmla="*/ 54 w 10000"/>
                    <a:gd name="connsiteY3" fmla="*/ 8218 h 10000"/>
                    <a:gd name="connsiteX4" fmla="*/ 111 w 10000"/>
                    <a:gd name="connsiteY4" fmla="*/ 7627 h 10000"/>
                    <a:gd name="connsiteX5" fmla="*/ 191 w 10000"/>
                    <a:gd name="connsiteY5" fmla="*/ 7022 h 10000"/>
                    <a:gd name="connsiteX6" fmla="*/ 291 w 10000"/>
                    <a:gd name="connsiteY6" fmla="*/ 6424 h 10000"/>
                    <a:gd name="connsiteX7" fmla="*/ 408 w 10000"/>
                    <a:gd name="connsiteY7" fmla="*/ 5839 h 10000"/>
                    <a:gd name="connsiteX8" fmla="*/ 545 w 10000"/>
                    <a:gd name="connsiteY8" fmla="*/ 5273 h 10000"/>
                    <a:gd name="connsiteX9" fmla="*/ 697 w 10000"/>
                    <a:gd name="connsiteY9" fmla="*/ 4740 h 10000"/>
                    <a:gd name="connsiteX10" fmla="*/ 868 w 10000"/>
                    <a:gd name="connsiteY10" fmla="*/ 4226 h 10000"/>
                    <a:gd name="connsiteX11" fmla="*/ 1051 w 10000"/>
                    <a:gd name="connsiteY11" fmla="*/ 3739 h 10000"/>
                    <a:gd name="connsiteX12" fmla="*/ 1248 w 10000"/>
                    <a:gd name="connsiteY12" fmla="*/ 3277 h 10000"/>
                    <a:gd name="connsiteX13" fmla="*/ 1462 w 10000"/>
                    <a:gd name="connsiteY13" fmla="*/ 2835 h 10000"/>
                    <a:gd name="connsiteX14" fmla="*/ 1688 w 10000"/>
                    <a:gd name="connsiteY14" fmla="*/ 2432 h 10000"/>
                    <a:gd name="connsiteX15" fmla="*/ 1925 w 10000"/>
                    <a:gd name="connsiteY15" fmla="*/ 2048 h 10000"/>
                    <a:gd name="connsiteX16" fmla="*/ 2170 w 10000"/>
                    <a:gd name="connsiteY16" fmla="*/ 1697 h 10000"/>
                    <a:gd name="connsiteX17" fmla="*/ 2430 w 10000"/>
                    <a:gd name="connsiteY17" fmla="*/ 1378 h 10000"/>
                    <a:gd name="connsiteX18" fmla="*/ 2698 w 10000"/>
                    <a:gd name="connsiteY18" fmla="*/ 1086 h 10000"/>
                    <a:gd name="connsiteX19" fmla="*/ 2973 w 10000"/>
                    <a:gd name="connsiteY19" fmla="*/ 826 h 10000"/>
                    <a:gd name="connsiteX20" fmla="*/ 3261 w 10000"/>
                    <a:gd name="connsiteY20" fmla="*/ 605 h 10000"/>
                    <a:gd name="connsiteX21" fmla="*/ 3549 w 10000"/>
                    <a:gd name="connsiteY21" fmla="*/ 410 h 10000"/>
                    <a:gd name="connsiteX22" fmla="*/ 3852 w 10000"/>
                    <a:gd name="connsiteY22" fmla="*/ 260 h 10000"/>
                    <a:gd name="connsiteX23" fmla="*/ 4152 w 10000"/>
                    <a:gd name="connsiteY23" fmla="*/ 137 h 10000"/>
                    <a:gd name="connsiteX24" fmla="*/ 4463 w 10000"/>
                    <a:gd name="connsiteY24" fmla="*/ 52 h 10000"/>
                    <a:gd name="connsiteX25" fmla="*/ 4774 w 10000"/>
                    <a:gd name="connsiteY25" fmla="*/ 7 h 10000"/>
                    <a:gd name="connsiteX26" fmla="*/ 5091 w 10000"/>
                    <a:gd name="connsiteY26" fmla="*/ 0 h 10000"/>
                    <a:gd name="connsiteX27" fmla="*/ 5405 w 10000"/>
                    <a:gd name="connsiteY27" fmla="*/ 33 h 10000"/>
                    <a:gd name="connsiteX28" fmla="*/ 5725 w 10000"/>
                    <a:gd name="connsiteY28" fmla="*/ 104 h 10000"/>
                    <a:gd name="connsiteX29" fmla="*/ 6045 w 10000"/>
                    <a:gd name="connsiteY29" fmla="*/ 208 h 10000"/>
                    <a:gd name="connsiteX30" fmla="*/ 6365 w 10000"/>
                    <a:gd name="connsiteY30" fmla="*/ 364 h 10000"/>
                    <a:gd name="connsiteX31" fmla="*/ 6679 w 10000"/>
                    <a:gd name="connsiteY31" fmla="*/ 559 h 10000"/>
                    <a:gd name="connsiteX32" fmla="*/ 6987 w 10000"/>
                    <a:gd name="connsiteY32" fmla="*/ 793 h 10000"/>
                    <a:gd name="connsiteX33" fmla="*/ 7282 w 10000"/>
                    <a:gd name="connsiteY33" fmla="*/ 1060 h 10000"/>
                    <a:gd name="connsiteX34" fmla="*/ 7564 w 10000"/>
                    <a:gd name="connsiteY34" fmla="*/ 1365 h 10000"/>
                    <a:gd name="connsiteX35" fmla="*/ 7833 w 10000"/>
                    <a:gd name="connsiteY35" fmla="*/ 1697 h 10000"/>
                    <a:gd name="connsiteX36" fmla="*/ 8087 w 10000"/>
                    <a:gd name="connsiteY36" fmla="*/ 2055 h 10000"/>
                    <a:gd name="connsiteX37" fmla="*/ 8332 w 10000"/>
                    <a:gd name="connsiteY37" fmla="*/ 2445 h 10000"/>
                    <a:gd name="connsiteX38" fmla="*/ 8558 w 10000"/>
                    <a:gd name="connsiteY38" fmla="*/ 2867 h 10000"/>
                    <a:gd name="connsiteX39" fmla="*/ 8772 w 10000"/>
                    <a:gd name="connsiteY39" fmla="*/ 3309 h 10000"/>
                    <a:gd name="connsiteX40" fmla="*/ 8969 w 10000"/>
                    <a:gd name="connsiteY40" fmla="*/ 3778 h 10000"/>
                    <a:gd name="connsiteX41" fmla="*/ 9152 w 10000"/>
                    <a:gd name="connsiteY41" fmla="*/ 4265 h 10000"/>
                    <a:gd name="connsiteX42" fmla="*/ 9318 w 10000"/>
                    <a:gd name="connsiteY42" fmla="*/ 4779 h 10000"/>
                    <a:gd name="connsiteX43" fmla="*/ 9466 w 10000"/>
                    <a:gd name="connsiteY43" fmla="*/ 5299 h 10000"/>
                    <a:gd name="connsiteX44" fmla="*/ 9595 w 10000"/>
                    <a:gd name="connsiteY44" fmla="*/ 5852 h 10000"/>
                    <a:gd name="connsiteX45" fmla="*/ 9709 w 10000"/>
                    <a:gd name="connsiteY45" fmla="*/ 6404 h 10000"/>
                    <a:gd name="connsiteX46" fmla="*/ 9806 w 10000"/>
                    <a:gd name="connsiteY46" fmla="*/ 6983 h 10000"/>
                    <a:gd name="connsiteX47" fmla="*/ 9886 w 10000"/>
                    <a:gd name="connsiteY47" fmla="*/ 7568 h 10000"/>
                    <a:gd name="connsiteX48" fmla="*/ 9943 w 10000"/>
                    <a:gd name="connsiteY48" fmla="*/ 8173 h 10000"/>
                    <a:gd name="connsiteX49" fmla="*/ 9983 w 10000"/>
                    <a:gd name="connsiteY49" fmla="*/ 8771 h 10000"/>
                    <a:gd name="connsiteX50" fmla="*/ 10000 w 10000"/>
                    <a:gd name="connsiteY50" fmla="*/ 9382 h 10000"/>
                    <a:gd name="connsiteX51" fmla="*/ 10000 w 10000"/>
                    <a:gd name="connsiteY5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00" h="10000">
                      <a:moveTo>
                        <a:pt x="6" y="10000"/>
                      </a:moveTo>
                      <a:lnTo>
                        <a:pt x="0" y="9415"/>
                      </a:lnTo>
                      <a:cubicBezTo>
                        <a:pt x="7" y="9218"/>
                        <a:pt x="13" y="9020"/>
                        <a:pt x="20" y="8823"/>
                      </a:cubicBezTo>
                      <a:cubicBezTo>
                        <a:pt x="31" y="8621"/>
                        <a:pt x="43" y="8420"/>
                        <a:pt x="54" y="8218"/>
                      </a:cubicBezTo>
                      <a:lnTo>
                        <a:pt x="111" y="7627"/>
                      </a:lnTo>
                      <a:cubicBezTo>
                        <a:pt x="138" y="7425"/>
                        <a:pt x="164" y="7224"/>
                        <a:pt x="191" y="7022"/>
                      </a:cubicBezTo>
                      <a:cubicBezTo>
                        <a:pt x="224" y="6823"/>
                        <a:pt x="258" y="6623"/>
                        <a:pt x="291" y="6424"/>
                      </a:cubicBezTo>
                      <a:lnTo>
                        <a:pt x="408" y="5839"/>
                      </a:lnTo>
                      <a:cubicBezTo>
                        <a:pt x="454" y="5650"/>
                        <a:pt x="499" y="5462"/>
                        <a:pt x="545" y="5273"/>
                      </a:cubicBezTo>
                      <a:cubicBezTo>
                        <a:pt x="596" y="5095"/>
                        <a:pt x="646" y="4918"/>
                        <a:pt x="697" y="4740"/>
                      </a:cubicBezTo>
                      <a:lnTo>
                        <a:pt x="868" y="4226"/>
                      </a:lnTo>
                      <a:lnTo>
                        <a:pt x="1051" y="3739"/>
                      </a:lnTo>
                      <a:cubicBezTo>
                        <a:pt x="1117" y="3585"/>
                        <a:pt x="1182" y="3431"/>
                        <a:pt x="1248" y="3277"/>
                      </a:cubicBezTo>
                      <a:lnTo>
                        <a:pt x="1462" y="2835"/>
                      </a:lnTo>
                      <a:lnTo>
                        <a:pt x="1688" y="2432"/>
                      </a:lnTo>
                      <a:lnTo>
                        <a:pt x="1925" y="2048"/>
                      </a:lnTo>
                      <a:lnTo>
                        <a:pt x="2170" y="1697"/>
                      </a:lnTo>
                      <a:lnTo>
                        <a:pt x="2430" y="1378"/>
                      </a:lnTo>
                      <a:lnTo>
                        <a:pt x="2698" y="1086"/>
                      </a:lnTo>
                      <a:lnTo>
                        <a:pt x="2973" y="826"/>
                      </a:lnTo>
                      <a:lnTo>
                        <a:pt x="3261" y="605"/>
                      </a:lnTo>
                      <a:lnTo>
                        <a:pt x="3549" y="410"/>
                      </a:lnTo>
                      <a:lnTo>
                        <a:pt x="3852" y="260"/>
                      </a:lnTo>
                      <a:lnTo>
                        <a:pt x="4152" y="137"/>
                      </a:lnTo>
                      <a:lnTo>
                        <a:pt x="4463" y="52"/>
                      </a:lnTo>
                      <a:lnTo>
                        <a:pt x="4774" y="7"/>
                      </a:lnTo>
                      <a:lnTo>
                        <a:pt x="5091" y="0"/>
                      </a:lnTo>
                      <a:lnTo>
                        <a:pt x="5405" y="33"/>
                      </a:lnTo>
                      <a:lnTo>
                        <a:pt x="5725" y="104"/>
                      </a:lnTo>
                      <a:lnTo>
                        <a:pt x="6045" y="208"/>
                      </a:lnTo>
                      <a:lnTo>
                        <a:pt x="6365" y="364"/>
                      </a:lnTo>
                      <a:lnTo>
                        <a:pt x="6679" y="559"/>
                      </a:lnTo>
                      <a:lnTo>
                        <a:pt x="6987" y="793"/>
                      </a:lnTo>
                      <a:lnTo>
                        <a:pt x="7282" y="1060"/>
                      </a:lnTo>
                      <a:lnTo>
                        <a:pt x="7564" y="1365"/>
                      </a:lnTo>
                      <a:lnTo>
                        <a:pt x="7833" y="1697"/>
                      </a:lnTo>
                      <a:lnTo>
                        <a:pt x="8087" y="2055"/>
                      </a:lnTo>
                      <a:lnTo>
                        <a:pt x="8332" y="2445"/>
                      </a:lnTo>
                      <a:cubicBezTo>
                        <a:pt x="8407" y="2586"/>
                        <a:pt x="8483" y="2726"/>
                        <a:pt x="8558" y="2867"/>
                      </a:cubicBezTo>
                      <a:lnTo>
                        <a:pt x="8772" y="3309"/>
                      </a:lnTo>
                      <a:cubicBezTo>
                        <a:pt x="8838" y="3465"/>
                        <a:pt x="8903" y="3622"/>
                        <a:pt x="8969" y="3778"/>
                      </a:cubicBezTo>
                      <a:lnTo>
                        <a:pt x="9152" y="4265"/>
                      </a:lnTo>
                      <a:cubicBezTo>
                        <a:pt x="9207" y="4436"/>
                        <a:pt x="9263" y="4608"/>
                        <a:pt x="9318" y="4779"/>
                      </a:cubicBezTo>
                      <a:cubicBezTo>
                        <a:pt x="9367" y="4952"/>
                        <a:pt x="9417" y="5126"/>
                        <a:pt x="9466" y="5299"/>
                      </a:cubicBezTo>
                      <a:lnTo>
                        <a:pt x="9595" y="5852"/>
                      </a:lnTo>
                      <a:lnTo>
                        <a:pt x="9709" y="6404"/>
                      </a:lnTo>
                      <a:cubicBezTo>
                        <a:pt x="9741" y="6597"/>
                        <a:pt x="9774" y="6790"/>
                        <a:pt x="9806" y="6983"/>
                      </a:cubicBezTo>
                      <a:cubicBezTo>
                        <a:pt x="9833" y="7178"/>
                        <a:pt x="9859" y="7373"/>
                        <a:pt x="9886" y="7568"/>
                      </a:cubicBezTo>
                      <a:cubicBezTo>
                        <a:pt x="9905" y="7770"/>
                        <a:pt x="9924" y="7971"/>
                        <a:pt x="9943" y="8173"/>
                      </a:cubicBezTo>
                      <a:cubicBezTo>
                        <a:pt x="9956" y="8372"/>
                        <a:pt x="9970" y="8572"/>
                        <a:pt x="9983" y="8771"/>
                      </a:cubicBezTo>
                      <a:cubicBezTo>
                        <a:pt x="9989" y="8975"/>
                        <a:pt x="9994" y="9178"/>
                        <a:pt x="10000" y="9382"/>
                      </a:cubicBezTo>
                      <a:lnTo>
                        <a:pt x="10000" y="10000"/>
                      </a:lnTo>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29" name="Freeform 7">
                  <a:extLst>
                    <a:ext uri="{FF2B5EF4-FFF2-40B4-BE49-F238E27FC236}">
                      <a16:creationId xmlns:a16="http://schemas.microsoft.com/office/drawing/2014/main" xmlns="" id="{21358E7B-4538-CE43-B5EF-EB69E8ADB905}"/>
                    </a:ext>
                  </a:extLst>
                </p:cNvPr>
                <p:cNvSpPr>
                  <a:spLocks/>
                </p:cNvSpPr>
                <p:nvPr/>
              </p:nvSpPr>
              <p:spPr bwMode="auto">
                <a:xfrm flipH="1">
                  <a:off x="8193146" y="3663618"/>
                  <a:ext cx="422446" cy="444335"/>
                </a:xfrm>
                <a:custGeom>
                  <a:avLst/>
                  <a:gdLst>
                    <a:gd name="T0" fmla="*/ 680 w 2316"/>
                    <a:gd name="T1" fmla="*/ 108 h 2438"/>
                    <a:gd name="T2" fmla="*/ 839 w 2316"/>
                    <a:gd name="T3" fmla="*/ 46 h 2438"/>
                    <a:gd name="T4" fmla="*/ 1001 w 2316"/>
                    <a:gd name="T5" fmla="*/ 11 h 2438"/>
                    <a:gd name="T6" fmla="*/ 1164 w 2316"/>
                    <a:gd name="T7" fmla="*/ 0 h 2438"/>
                    <a:gd name="T8" fmla="*/ 1326 w 2316"/>
                    <a:gd name="T9" fmla="*/ 13 h 2438"/>
                    <a:gd name="T10" fmla="*/ 1484 w 2316"/>
                    <a:gd name="T11" fmla="*/ 50 h 2438"/>
                    <a:gd name="T12" fmla="*/ 1636 w 2316"/>
                    <a:gd name="T13" fmla="*/ 109 h 2438"/>
                    <a:gd name="T14" fmla="*/ 1779 w 2316"/>
                    <a:gd name="T15" fmla="*/ 190 h 2438"/>
                    <a:gd name="T16" fmla="*/ 1910 w 2316"/>
                    <a:gd name="T17" fmla="*/ 293 h 2438"/>
                    <a:gd name="T18" fmla="*/ 2028 w 2316"/>
                    <a:gd name="T19" fmla="*/ 414 h 2438"/>
                    <a:gd name="T20" fmla="*/ 2130 w 2316"/>
                    <a:gd name="T21" fmla="*/ 557 h 2438"/>
                    <a:gd name="T22" fmla="*/ 2213 w 2316"/>
                    <a:gd name="T23" fmla="*/ 717 h 2438"/>
                    <a:gd name="T24" fmla="*/ 2272 w 2316"/>
                    <a:gd name="T25" fmla="*/ 883 h 2438"/>
                    <a:gd name="T26" fmla="*/ 2305 w 2316"/>
                    <a:gd name="T27" fmla="*/ 1055 h 2438"/>
                    <a:gd name="T28" fmla="*/ 2316 w 2316"/>
                    <a:gd name="T29" fmla="*/ 1226 h 2438"/>
                    <a:gd name="T30" fmla="*/ 2303 w 2316"/>
                    <a:gd name="T31" fmla="*/ 1396 h 2438"/>
                    <a:gd name="T32" fmla="*/ 2268 w 2316"/>
                    <a:gd name="T33" fmla="*/ 1562 h 2438"/>
                    <a:gd name="T34" fmla="*/ 2213 w 2316"/>
                    <a:gd name="T35" fmla="*/ 1722 h 2438"/>
                    <a:gd name="T36" fmla="*/ 2135 w 2316"/>
                    <a:gd name="T37" fmla="*/ 1873 h 2438"/>
                    <a:gd name="T38" fmla="*/ 2038 w 2316"/>
                    <a:gd name="T39" fmla="*/ 2011 h 2438"/>
                    <a:gd name="T40" fmla="*/ 1922 w 2316"/>
                    <a:gd name="T41" fmla="*/ 2135 h 2438"/>
                    <a:gd name="T42" fmla="*/ 1786 w 2316"/>
                    <a:gd name="T43" fmla="*/ 2243 h 2438"/>
                    <a:gd name="T44" fmla="*/ 1635 w 2316"/>
                    <a:gd name="T45" fmla="*/ 2329 h 2438"/>
                    <a:gd name="T46" fmla="*/ 1476 w 2316"/>
                    <a:gd name="T47" fmla="*/ 2390 h 2438"/>
                    <a:gd name="T48" fmla="*/ 1313 w 2316"/>
                    <a:gd name="T49" fmla="*/ 2427 h 2438"/>
                    <a:gd name="T50" fmla="*/ 1150 w 2316"/>
                    <a:gd name="T51" fmla="*/ 2438 h 2438"/>
                    <a:gd name="T52" fmla="*/ 989 w 2316"/>
                    <a:gd name="T53" fmla="*/ 2424 h 2438"/>
                    <a:gd name="T54" fmla="*/ 831 w 2316"/>
                    <a:gd name="T55" fmla="*/ 2388 h 2438"/>
                    <a:gd name="T56" fmla="*/ 680 w 2316"/>
                    <a:gd name="T57" fmla="*/ 2329 h 2438"/>
                    <a:gd name="T58" fmla="*/ 537 w 2316"/>
                    <a:gd name="T59" fmla="*/ 2248 h 2438"/>
                    <a:gd name="T60" fmla="*/ 405 w 2316"/>
                    <a:gd name="T61" fmla="*/ 2145 h 2438"/>
                    <a:gd name="T62" fmla="*/ 288 w 2316"/>
                    <a:gd name="T63" fmla="*/ 2023 h 2438"/>
                    <a:gd name="T64" fmla="*/ 186 w 2316"/>
                    <a:gd name="T65" fmla="*/ 1880 h 2438"/>
                    <a:gd name="T66" fmla="*/ 103 w 2316"/>
                    <a:gd name="T67" fmla="*/ 1721 h 2438"/>
                    <a:gd name="T68" fmla="*/ 44 w 2316"/>
                    <a:gd name="T69" fmla="*/ 1554 h 2438"/>
                    <a:gd name="T70" fmla="*/ 10 w 2316"/>
                    <a:gd name="T71" fmla="*/ 1384 h 2438"/>
                    <a:gd name="T72" fmla="*/ 0 w 2316"/>
                    <a:gd name="T73" fmla="*/ 1211 h 2438"/>
                    <a:gd name="T74" fmla="*/ 13 w 2316"/>
                    <a:gd name="T75" fmla="*/ 1041 h 2438"/>
                    <a:gd name="T76" fmla="*/ 47 w 2316"/>
                    <a:gd name="T77" fmla="*/ 874 h 2438"/>
                    <a:gd name="T78" fmla="*/ 103 w 2316"/>
                    <a:gd name="T79" fmla="*/ 716 h 2438"/>
                    <a:gd name="T80" fmla="*/ 181 w 2316"/>
                    <a:gd name="T81" fmla="*/ 565 h 2438"/>
                    <a:gd name="T82" fmla="*/ 277 w 2316"/>
                    <a:gd name="T83" fmla="*/ 427 h 2438"/>
                    <a:gd name="T84" fmla="*/ 394 w 2316"/>
                    <a:gd name="T85" fmla="*/ 303 h 2438"/>
                    <a:gd name="T86" fmla="*/ 528 w 2316"/>
                    <a:gd name="T87" fmla="*/ 195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438">
                      <a:moveTo>
                        <a:pt x="604" y="149"/>
                      </a:moveTo>
                      <a:lnTo>
                        <a:pt x="680" y="108"/>
                      </a:lnTo>
                      <a:lnTo>
                        <a:pt x="759" y="74"/>
                      </a:lnTo>
                      <a:lnTo>
                        <a:pt x="839" y="46"/>
                      </a:lnTo>
                      <a:lnTo>
                        <a:pt x="920" y="25"/>
                      </a:lnTo>
                      <a:lnTo>
                        <a:pt x="1001" y="11"/>
                      </a:lnTo>
                      <a:lnTo>
                        <a:pt x="1083" y="2"/>
                      </a:lnTo>
                      <a:lnTo>
                        <a:pt x="1164" y="0"/>
                      </a:lnTo>
                      <a:lnTo>
                        <a:pt x="1246" y="4"/>
                      </a:lnTo>
                      <a:lnTo>
                        <a:pt x="1326" y="13"/>
                      </a:lnTo>
                      <a:lnTo>
                        <a:pt x="1406" y="29"/>
                      </a:lnTo>
                      <a:lnTo>
                        <a:pt x="1484" y="50"/>
                      </a:lnTo>
                      <a:lnTo>
                        <a:pt x="1561" y="76"/>
                      </a:lnTo>
                      <a:lnTo>
                        <a:pt x="1636" y="109"/>
                      </a:lnTo>
                      <a:lnTo>
                        <a:pt x="1709" y="146"/>
                      </a:lnTo>
                      <a:lnTo>
                        <a:pt x="1779" y="190"/>
                      </a:lnTo>
                      <a:lnTo>
                        <a:pt x="1846" y="239"/>
                      </a:lnTo>
                      <a:lnTo>
                        <a:pt x="1910" y="293"/>
                      </a:lnTo>
                      <a:lnTo>
                        <a:pt x="1971" y="352"/>
                      </a:lnTo>
                      <a:lnTo>
                        <a:pt x="2028" y="414"/>
                      </a:lnTo>
                      <a:lnTo>
                        <a:pt x="2081" y="483"/>
                      </a:lnTo>
                      <a:lnTo>
                        <a:pt x="2130" y="557"/>
                      </a:lnTo>
                      <a:lnTo>
                        <a:pt x="2174" y="635"/>
                      </a:lnTo>
                      <a:lnTo>
                        <a:pt x="2213" y="717"/>
                      </a:lnTo>
                      <a:lnTo>
                        <a:pt x="2245" y="799"/>
                      </a:lnTo>
                      <a:lnTo>
                        <a:pt x="2272" y="883"/>
                      </a:lnTo>
                      <a:lnTo>
                        <a:pt x="2292" y="968"/>
                      </a:lnTo>
                      <a:lnTo>
                        <a:pt x="2305" y="1055"/>
                      </a:lnTo>
                      <a:lnTo>
                        <a:pt x="2313" y="1141"/>
                      </a:lnTo>
                      <a:lnTo>
                        <a:pt x="2316" y="1226"/>
                      </a:lnTo>
                      <a:lnTo>
                        <a:pt x="2312" y="1312"/>
                      </a:lnTo>
                      <a:lnTo>
                        <a:pt x="2303" y="1396"/>
                      </a:lnTo>
                      <a:lnTo>
                        <a:pt x="2288" y="1480"/>
                      </a:lnTo>
                      <a:lnTo>
                        <a:pt x="2268" y="1562"/>
                      </a:lnTo>
                      <a:lnTo>
                        <a:pt x="2243" y="1644"/>
                      </a:lnTo>
                      <a:lnTo>
                        <a:pt x="2213" y="1722"/>
                      </a:lnTo>
                      <a:lnTo>
                        <a:pt x="2176" y="1799"/>
                      </a:lnTo>
                      <a:lnTo>
                        <a:pt x="2135" y="1873"/>
                      </a:lnTo>
                      <a:lnTo>
                        <a:pt x="2089" y="1944"/>
                      </a:lnTo>
                      <a:lnTo>
                        <a:pt x="2038" y="2011"/>
                      </a:lnTo>
                      <a:lnTo>
                        <a:pt x="1982" y="2075"/>
                      </a:lnTo>
                      <a:lnTo>
                        <a:pt x="1922" y="2135"/>
                      </a:lnTo>
                      <a:lnTo>
                        <a:pt x="1856" y="2192"/>
                      </a:lnTo>
                      <a:lnTo>
                        <a:pt x="1786" y="2243"/>
                      </a:lnTo>
                      <a:lnTo>
                        <a:pt x="1712" y="2289"/>
                      </a:lnTo>
                      <a:lnTo>
                        <a:pt x="1635" y="2329"/>
                      </a:lnTo>
                      <a:lnTo>
                        <a:pt x="1555" y="2363"/>
                      </a:lnTo>
                      <a:lnTo>
                        <a:pt x="1476" y="2390"/>
                      </a:lnTo>
                      <a:lnTo>
                        <a:pt x="1395" y="2412"/>
                      </a:lnTo>
                      <a:lnTo>
                        <a:pt x="1313" y="2427"/>
                      </a:lnTo>
                      <a:lnTo>
                        <a:pt x="1232" y="2436"/>
                      </a:lnTo>
                      <a:lnTo>
                        <a:pt x="1150" y="2438"/>
                      </a:lnTo>
                      <a:lnTo>
                        <a:pt x="1069" y="2434"/>
                      </a:lnTo>
                      <a:lnTo>
                        <a:pt x="989" y="2424"/>
                      </a:lnTo>
                      <a:lnTo>
                        <a:pt x="910" y="2409"/>
                      </a:lnTo>
                      <a:lnTo>
                        <a:pt x="831" y="2388"/>
                      </a:lnTo>
                      <a:lnTo>
                        <a:pt x="754" y="2360"/>
                      </a:lnTo>
                      <a:lnTo>
                        <a:pt x="680" y="2329"/>
                      </a:lnTo>
                      <a:lnTo>
                        <a:pt x="607" y="2290"/>
                      </a:lnTo>
                      <a:lnTo>
                        <a:pt x="537" y="2248"/>
                      </a:lnTo>
                      <a:lnTo>
                        <a:pt x="469" y="2199"/>
                      </a:lnTo>
                      <a:lnTo>
                        <a:pt x="405" y="2145"/>
                      </a:lnTo>
                      <a:lnTo>
                        <a:pt x="344" y="2087"/>
                      </a:lnTo>
                      <a:lnTo>
                        <a:pt x="288" y="2023"/>
                      </a:lnTo>
                      <a:lnTo>
                        <a:pt x="234" y="1954"/>
                      </a:lnTo>
                      <a:lnTo>
                        <a:pt x="186" y="1880"/>
                      </a:lnTo>
                      <a:lnTo>
                        <a:pt x="141" y="1803"/>
                      </a:lnTo>
                      <a:lnTo>
                        <a:pt x="103" y="1721"/>
                      </a:lnTo>
                      <a:lnTo>
                        <a:pt x="71" y="1637"/>
                      </a:lnTo>
                      <a:lnTo>
                        <a:pt x="44" y="1554"/>
                      </a:lnTo>
                      <a:lnTo>
                        <a:pt x="24" y="1469"/>
                      </a:lnTo>
                      <a:lnTo>
                        <a:pt x="10" y="1384"/>
                      </a:lnTo>
                      <a:lnTo>
                        <a:pt x="2" y="1297"/>
                      </a:lnTo>
                      <a:lnTo>
                        <a:pt x="0" y="1211"/>
                      </a:lnTo>
                      <a:lnTo>
                        <a:pt x="3" y="1126"/>
                      </a:lnTo>
                      <a:lnTo>
                        <a:pt x="13" y="1041"/>
                      </a:lnTo>
                      <a:lnTo>
                        <a:pt x="27" y="957"/>
                      </a:lnTo>
                      <a:lnTo>
                        <a:pt x="47" y="874"/>
                      </a:lnTo>
                      <a:lnTo>
                        <a:pt x="73" y="794"/>
                      </a:lnTo>
                      <a:lnTo>
                        <a:pt x="103" y="716"/>
                      </a:lnTo>
                      <a:lnTo>
                        <a:pt x="140" y="639"/>
                      </a:lnTo>
                      <a:lnTo>
                        <a:pt x="181" y="565"/>
                      </a:lnTo>
                      <a:lnTo>
                        <a:pt x="226" y="494"/>
                      </a:lnTo>
                      <a:lnTo>
                        <a:pt x="277" y="427"/>
                      </a:lnTo>
                      <a:lnTo>
                        <a:pt x="333" y="363"/>
                      </a:lnTo>
                      <a:lnTo>
                        <a:pt x="394" y="303"/>
                      </a:lnTo>
                      <a:lnTo>
                        <a:pt x="459" y="246"/>
                      </a:lnTo>
                      <a:lnTo>
                        <a:pt x="528" y="195"/>
                      </a:lnTo>
                      <a:lnTo>
                        <a:pt x="604" y="149"/>
                      </a:lnTo>
                      <a:close/>
                    </a:path>
                  </a:pathLst>
                </a:custGeom>
                <a:noFill/>
                <a:ln w="381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grpSp>
      <p:grpSp>
        <p:nvGrpSpPr>
          <p:cNvPr id="34" name="Group 33">
            <a:extLst>
              <a:ext uri="{FF2B5EF4-FFF2-40B4-BE49-F238E27FC236}">
                <a16:creationId xmlns:a16="http://schemas.microsoft.com/office/drawing/2014/main" xmlns="" id="{46AFBEF4-B10E-DA42-9DB2-E56968B3DDA9}"/>
              </a:ext>
            </a:extLst>
          </p:cNvPr>
          <p:cNvGrpSpPr/>
          <p:nvPr/>
        </p:nvGrpSpPr>
        <p:grpSpPr>
          <a:xfrm>
            <a:off x="5823305" y="1227704"/>
            <a:ext cx="1792922" cy="1603054"/>
            <a:chOff x="5441335" y="1349343"/>
            <a:chExt cx="2035670" cy="1820096"/>
          </a:xfrm>
        </p:grpSpPr>
        <p:sp>
          <p:nvSpPr>
            <p:cNvPr id="35" name="Oval 34">
              <a:extLst>
                <a:ext uri="{FF2B5EF4-FFF2-40B4-BE49-F238E27FC236}">
                  <a16:creationId xmlns:a16="http://schemas.microsoft.com/office/drawing/2014/main" xmlns="" id="{8187F693-DE9A-A245-9479-A3025F3B6F23}"/>
                </a:ext>
              </a:extLst>
            </p:cNvPr>
            <p:cNvSpPr/>
            <p:nvPr/>
          </p:nvSpPr>
          <p:spPr>
            <a:xfrm>
              <a:off x="5441335" y="1349343"/>
              <a:ext cx="1788781" cy="1788782"/>
            </a:xfrm>
            <a:prstGeom prst="ellipse">
              <a:avLst/>
            </a:prstGeom>
            <a:solidFill>
              <a:srgbClr val="61D0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xmlns="" id="{A7AE8AD7-D5BA-3743-BD03-327E7CF9749B}"/>
                </a:ext>
              </a:extLst>
            </p:cNvPr>
            <p:cNvGrpSpPr/>
            <p:nvPr/>
          </p:nvGrpSpPr>
          <p:grpSpPr>
            <a:xfrm rot="1537330">
              <a:off x="6952910" y="2393665"/>
              <a:ext cx="524095" cy="775774"/>
              <a:chOff x="5661301" y="1618087"/>
              <a:chExt cx="639540" cy="586797"/>
            </a:xfrm>
          </p:grpSpPr>
          <p:sp>
            <p:nvSpPr>
              <p:cNvPr id="43" name="Isosceles Triangle 127">
                <a:extLst>
                  <a:ext uri="{FF2B5EF4-FFF2-40B4-BE49-F238E27FC236}">
                    <a16:creationId xmlns:a16="http://schemas.microsoft.com/office/drawing/2014/main" xmlns="" id="{25F4E012-533F-9842-99E7-B51FB70AF5C3}"/>
                  </a:ext>
                </a:extLst>
              </p:cNvPr>
              <p:cNvSpPr/>
              <p:nvPr/>
            </p:nvSpPr>
            <p:spPr>
              <a:xfrm rot="5566581">
                <a:off x="5696946" y="1600990"/>
                <a:ext cx="586797" cy="620992"/>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4" name="Isosceles Triangle 128">
                <a:extLst>
                  <a:ext uri="{FF2B5EF4-FFF2-40B4-BE49-F238E27FC236}">
                    <a16:creationId xmlns:a16="http://schemas.microsoft.com/office/drawing/2014/main" xmlns="" id="{CF27BF9C-3B46-5940-81A8-291A75D4B488}"/>
                  </a:ext>
                </a:extLst>
              </p:cNvPr>
              <p:cNvSpPr/>
              <p:nvPr/>
            </p:nvSpPr>
            <p:spPr>
              <a:xfrm rot="5566581">
                <a:off x="5628136" y="1694693"/>
                <a:ext cx="480895" cy="414566"/>
              </a:xfrm>
              <a:prstGeom prst="triangle">
                <a:avLst/>
              </a:prstGeom>
              <a:solidFill>
                <a:srgbClr val="6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xmlns="" id="{F8DC4F86-FE4A-0F45-9527-C9982FE38C40}"/>
                </a:ext>
              </a:extLst>
            </p:cNvPr>
            <p:cNvSpPr txBox="1"/>
            <p:nvPr/>
          </p:nvSpPr>
          <p:spPr>
            <a:xfrm>
              <a:off x="5627392" y="2180971"/>
              <a:ext cx="1531881" cy="663949"/>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Poverty Reduction</a:t>
              </a:r>
            </a:p>
          </p:txBody>
        </p:sp>
        <p:grpSp>
          <p:nvGrpSpPr>
            <p:cNvPr id="38" name="Grupo 20">
              <a:extLst>
                <a:ext uri="{FF2B5EF4-FFF2-40B4-BE49-F238E27FC236}">
                  <a16:creationId xmlns:a16="http://schemas.microsoft.com/office/drawing/2014/main" xmlns="" id="{4BEEE3F7-DC75-1347-92B6-7FD942AA8DEC}"/>
                </a:ext>
              </a:extLst>
            </p:cNvPr>
            <p:cNvGrpSpPr/>
            <p:nvPr/>
          </p:nvGrpSpPr>
          <p:grpSpPr>
            <a:xfrm flipH="1">
              <a:off x="5993739" y="1652112"/>
              <a:ext cx="796527" cy="535312"/>
              <a:chOff x="4656000" y="3069000"/>
              <a:chExt cx="2160000" cy="1451647"/>
            </a:xfrm>
            <a:solidFill>
              <a:schemeClr val="bg1"/>
            </a:solidFill>
          </p:grpSpPr>
          <p:grpSp>
            <p:nvGrpSpPr>
              <p:cNvPr id="39" name="Grupo 21">
                <a:extLst>
                  <a:ext uri="{FF2B5EF4-FFF2-40B4-BE49-F238E27FC236}">
                    <a16:creationId xmlns:a16="http://schemas.microsoft.com/office/drawing/2014/main" xmlns="" id="{1B4737B8-D51F-E849-B9A3-C0388181CA7F}"/>
                  </a:ext>
                </a:extLst>
              </p:cNvPr>
              <p:cNvGrpSpPr/>
              <p:nvPr/>
            </p:nvGrpSpPr>
            <p:grpSpPr>
              <a:xfrm>
                <a:off x="4656000" y="3762301"/>
                <a:ext cx="2160000" cy="758346"/>
                <a:chOff x="3936000" y="3069000"/>
                <a:chExt cx="3875088" cy="1360488"/>
              </a:xfrm>
              <a:grpFill/>
            </p:grpSpPr>
            <p:sp>
              <p:nvSpPr>
                <p:cNvPr id="41" name="Freeform 16">
                  <a:extLst>
                    <a:ext uri="{FF2B5EF4-FFF2-40B4-BE49-F238E27FC236}">
                      <a16:creationId xmlns:a16="http://schemas.microsoft.com/office/drawing/2014/main" xmlns="" id="{D978471D-09AB-BC41-ABD6-94D253F50241}"/>
                    </a:ext>
                  </a:extLst>
                </p:cNvPr>
                <p:cNvSpPr>
                  <a:spLocks noEditPoints="1"/>
                </p:cNvSpPr>
                <p:nvPr/>
              </p:nvSpPr>
              <p:spPr bwMode="auto">
                <a:xfrm>
                  <a:off x="3936000" y="3069000"/>
                  <a:ext cx="3240088" cy="1068388"/>
                </a:xfrm>
                <a:custGeom>
                  <a:avLst/>
                  <a:gdLst>
                    <a:gd name="T0" fmla="*/ 1561 w 4082"/>
                    <a:gd name="T1" fmla="*/ 1238 h 1346"/>
                    <a:gd name="T2" fmla="*/ 1116 w 4082"/>
                    <a:gd name="T3" fmla="*/ 1022 h 1346"/>
                    <a:gd name="T4" fmla="*/ 645 w 4082"/>
                    <a:gd name="T5" fmla="*/ 801 h 1346"/>
                    <a:gd name="T6" fmla="*/ 336 w 4082"/>
                    <a:gd name="T7" fmla="*/ 608 h 1346"/>
                    <a:gd name="T8" fmla="*/ 114 w 4082"/>
                    <a:gd name="T9" fmla="*/ 412 h 1346"/>
                    <a:gd name="T10" fmla="*/ 6 w 4082"/>
                    <a:gd name="T11" fmla="*/ 223 h 1346"/>
                    <a:gd name="T12" fmla="*/ 197 w 4082"/>
                    <a:gd name="T13" fmla="*/ 202 h 1346"/>
                    <a:gd name="T14" fmla="*/ 534 w 4082"/>
                    <a:gd name="T15" fmla="*/ 361 h 1346"/>
                    <a:gd name="T16" fmla="*/ 801 w 4082"/>
                    <a:gd name="T17" fmla="*/ 517 h 1346"/>
                    <a:gd name="T18" fmla="*/ 836 w 4082"/>
                    <a:gd name="T19" fmla="*/ 649 h 1346"/>
                    <a:gd name="T20" fmla="*/ 1197 w 4082"/>
                    <a:gd name="T21" fmla="*/ 688 h 1346"/>
                    <a:gd name="T22" fmla="*/ 1620 w 4082"/>
                    <a:gd name="T23" fmla="*/ 791 h 1346"/>
                    <a:gd name="T24" fmla="*/ 2036 w 4082"/>
                    <a:gd name="T25" fmla="*/ 753 h 1346"/>
                    <a:gd name="T26" fmla="*/ 2110 w 4082"/>
                    <a:gd name="T27" fmla="*/ 722 h 1346"/>
                    <a:gd name="T28" fmla="*/ 1909 w 4082"/>
                    <a:gd name="T29" fmla="*/ 741 h 1346"/>
                    <a:gd name="T30" fmla="*/ 1523 w 4082"/>
                    <a:gd name="T31" fmla="*/ 730 h 1346"/>
                    <a:gd name="T32" fmla="*/ 1048 w 4082"/>
                    <a:gd name="T33" fmla="*/ 645 h 1346"/>
                    <a:gd name="T34" fmla="*/ 848 w 4082"/>
                    <a:gd name="T35" fmla="*/ 588 h 1346"/>
                    <a:gd name="T36" fmla="*/ 888 w 4082"/>
                    <a:gd name="T37" fmla="*/ 454 h 1346"/>
                    <a:gd name="T38" fmla="*/ 1154 w 4082"/>
                    <a:gd name="T39" fmla="*/ 290 h 1346"/>
                    <a:gd name="T40" fmla="*/ 1524 w 4082"/>
                    <a:gd name="T41" fmla="*/ 319 h 1346"/>
                    <a:gd name="T42" fmla="*/ 2085 w 4082"/>
                    <a:gd name="T43" fmla="*/ 304 h 1346"/>
                    <a:gd name="T44" fmla="*/ 2575 w 4082"/>
                    <a:gd name="T45" fmla="*/ 111 h 1346"/>
                    <a:gd name="T46" fmla="*/ 2967 w 4082"/>
                    <a:gd name="T47" fmla="*/ 3 h 1346"/>
                    <a:gd name="T48" fmla="*/ 3472 w 4082"/>
                    <a:gd name="T49" fmla="*/ 71 h 1346"/>
                    <a:gd name="T50" fmla="*/ 3883 w 4082"/>
                    <a:gd name="T51" fmla="*/ 250 h 1346"/>
                    <a:gd name="T52" fmla="*/ 4058 w 4082"/>
                    <a:gd name="T53" fmla="*/ 396 h 1346"/>
                    <a:gd name="T54" fmla="*/ 4055 w 4082"/>
                    <a:gd name="T55" fmla="*/ 744 h 1346"/>
                    <a:gd name="T56" fmla="*/ 3894 w 4082"/>
                    <a:gd name="T57" fmla="*/ 1106 h 1346"/>
                    <a:gd name="T58" fmla="*/ 3678 w 4082"/>
                    <a:gd name="T59" fmla="*/ 1151 h 1346"/>
                    <a:gd name="T60" fmla="*/ 3281 w 4082"/>
                    <a:gd name="T61" fmla="*/ 1100 h 1346"/>
                    <a:gd name="T62" fmla="*/ 2763 w 4082"/>
                    <a:gd name="T63" fmla="*/ 1167 h 1346"/>
                    <a:gd name="T64" fmla="*/ 2218 w 4082"/>
                    <a:gd name="T65" fmla="*/ 1279 h 1346"/>
                    <a:gd name="T66" fmla="*/ 1848 w 4082"/>
                    <a:gd name="T67" fmla="*/ 1346 h 1346"/>
                    <a:gd name="T68" fmla="*/ 735 w 4082"/>
                    <a:gd name="T69" fmla="*/ 435 h 1346"/>
                    <a:gd name="T70" fmla="*/ 401 w 4082"/>
                    <a:gd name="T71" fmla="*/ 261 h 1346"/>
                    <a:gd name="T72" fmla="*/ 123 w 4082"/>
                    <a:gd name="T73" fmla="*/ 148 h 1346"/>
                    <a:gd name="T74" fmla="*/ 74 w 4082"/>
                    <a:gd name="T75" fmla="*/ 54 h 1346"/>
                    <a:gd name="T76" fmla="*/ 287 w 4082"/>
                    <a:gd name="T77" fmla="*/ 81 h 1346"/>
                    <a:gd name="T78" fmla="*/ 539 w 4082"/>
                    <a:gd name="T79" fmla="*/ 224 h 1346"/>
                    <a:gd name="T80" fmla="*/ 806 w 4082"/>
                    <a:gd name="T81" fmla="*/ 355 h 1346"/>
                    <a:gd name="T82" fmla="*/ 845 w 4082"/>
                    <a:gd name="T83" fmla="*/ 467 h 1346"/>
                    <a:gd name="T84" fmla="*/ 839 w 4082"/>
                    <a:gd name="T85" fmla="*/ 337 h 1346"/>
                    <a:gd name="T86" fmla="*/ 553 w 4082"/>
                    <a:gd name="T87" fmla="*/ 196 h 1346"/>
                    <a:gd name="T88" fmla="*/ 367 w 4082"/>
                    <a:gd name="T89" fmla="*/ 53 h 1346"/>
                    <a:gd name="T90" fmla="*/ 485 w 4082"/>
                    <a:gd name="T91" fmla="*/ 38 h 1346"/>
                    <a:gd name="T92" fmla="*/ 824 w 4082"/>
                    <a:gd name="T93" fmla="*/ 205 h 1346"/>
                    <a:gd name="T94" fmla="*/ 1003 w 4082"/>
                    <a:gd name="T95" fmla="*/ 303 h 1346"/>
                    <a:gd name="T96" fmla="*/ 885 w 4082"/>
                    <a:gd name="T97" fmla="*/ 368 h 1346"/>
                    <a:gd name="T98" fmla="*/ 1015 w 4082"/>
                    <a:gd name="T99" fmla="*/ 307 h 1346"/>
                    <a:gd name="T100" fmla="*/ 1055 w 4082"/>
                    <a:gd name="T101" fmla="*/ 288 h 1346"/>
                    <a:gd name="T102" fmla="*/ 897 w 4082"/>
                    <a:gd name="T103" fmla="*/ 210 h 1346"/>
                    <a:gd name="T104" fmla="*/ 755 w 4082"/>
                    <a:gd name="T105" fmla="*/ 90 h 1346"/>
                    <a:gd name="T106" fmla="*/ 965 w 4082"/>
                    <a:gd name="T107" fmla="*/ 137 h 1346"/>
                    <a:gd name="T108" fmla="*/ 1045 w 4082"/>
                    <a:gd name="T109" fmla="*/ 282 h 1346"/>
                    <a:gd name="T110" fmla="*/ 1045 w 4082"/>
                    <a:gd name="T111" fmla="*/ 28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82" h="1346">
                      <a:moveTo>
                        <a:pt x="1797" y="1344"/>
                      </a:moveTo>
                      <a:lnTo>
                        <a:pt x="1770" y="1337"/>
                      </a:lnTo>
                      <a:lnTo>
                        <a:pt x="1739" y="1324"/>
                      </a:lnTo>
                      <a:lnTo>
                        <a:pt x="1700" y="1307"/>
                      </a:lnTo>
                      <a:lnTo>
                        <a:pt x="1659" y="1287"/>
                      </a:lnTo>
                      <a:lnTo>
                        <a:pt x="1612" y="1263"/>
                      </a:lnTo>
                      <a:lnTo>
                        <a:pt x="1561" y="1238"/>
                      </a:lnTo>
                      <a:lnTo>
                        <a:pt x="1507" y="1210"/>
                      </a:lnTo>
                      <a:lnTo>
                        <a:pt x="1449" y="1179"/>
                      </a:lnTo>
                      <a:lnTo>
                        <a:pt x="1387" y="1148"/>
                      </a:lnTo>
                      <a:lnTo>
                        <a:pt x="1323" y="1117"/>
                      </a:lnTo>
                      <a:lnTo>
                        <a:pt x="1256" y="1084"/>
                      </a:lnTo>
                      <a:lnTo>
                        <a:pt x="1187" y="1053"/>
                      </a:lnTo>
                      <a:lnTo>
                        <a:pt x="1116" y="1022"/>
                      </a:lnTo>
                      <a:lnTo>
                        <a:pt x="1043" y="992"/>
                      </a:lnTo>
                      <a:lnTo>
                        <a:pt x="972" y="963"/>
                      </a:lnTo>
                      <a:lnTo>
                        <a:pt x="901" y="932"/>
                      </a:lnTo>
                      <a:lnTo>
                        <a:pt x="833" y="899"/>
                      </a:lnTo>
                      <a:lnTo>
                        <a:pt x="768" y="867"/>
                      </a:lnTo>
                      <a:lnTo>
                        <a:pt x="704" y="834"/>
                      </a:lnTo>
                      <a:lnTo>
                        <a:pt x="645" y="801"/>
                      </a:lnTo>
                      <a:lnTo>
                        <a:pt x="587" y="769"/>
                      </a:lnTo>
                      <a:lnTo>
                        <a:pt x="534" y="738"/>
                      </a:lnTo>
                      <a:lnTo>
                        <a:pt x="485" y="707"/>
                      </a:lnTo>
                      <a:lnTo>
                        <a:pt x="441" y="679"/>
                      </a:lnTo>
                      <a:lnTo>
                        <a:pt x="401" y="652"/>
                      </a:lnTo>
                      <a:lnTo>
                        <a:pt x="365" y="628"/>
                      </a:lnTo>
                      <a:lnTo>
                        <a:pt x="336" y="608"/>
                      </a:lnTo>
                      <a:lnTo>
                        <a:pt x="312" y="590"/>
                      </a:lnTo>
                      <a:lnTo>
                        <a:pt x="293" y="575"/>
                      </a:lnTo>
                      <a:lnTo>
                        <a:pt x="283" y="565"/>
                      </a:lnTo>
                      <a:lnTo>
                        <a:pt x="243" y="528"/>
                      </a:lnTo>
                      <a:lnTo>
                        <a:pt x="200" y="491"/>
                      </a:lnTo>
                      <a:lnTo>
                        <a:pt x="157" y="451"/>
                      </a:lnTo>
                      <a:lnTo>
                        <a:pt x="114" y="412"/>
                      </a:lnTo>
                      <a:lnTo>
                        <a:pt x="77" y="372"/>
                      </a:lnTo>
                      <a:lnTo>
                        <a:pt x="43" y="334"/>
                      </a:lnTo>
                      <a:lnTo>
                        <a:pt x="24" y="307"/>
                      </a:lnTo>
                      <a:lnTo>
                        <a:pt x="10" y="284"/>
                      </a:lnTo>
                      <a:lnTo>
                        <a:pt x="1" y="260"/>
                      </a:lnTo>
                      <a:lnTo>
                        <a:pt x="0" y="241"/>
                      </a:lnTo>
                      <a:lnTo>
                        <a:pt x="6" y="223"/>
                      </a:lnTo>
                      <a:lnTo>
                        <a:pt x="19" y="207"/>
                      </a:lnTo>
                      <a:lnTo>
                        <a:pt x="41" y="193"/>
                      </a:lnTo>
                      <a:lnTo>
                        <a:pt x="71" y="182"/>
                      </a:lnTo>
                      <a:lnTo>
                        <a:pt x="98" y="177"/>
                      </a:lnTo>
                      <a:lnTo>
                        <a:pt x="127" y="180"/>
                      </a:lnTo>
                      <a:lnTo>
                        <a:pt x="160" y="189"/>
                      </a:lnTo>
                      <a:lnTo>
                        <a:pt x="197" y="202"/>
                      </a:lnTo>
                      <a:lnTo>
                        <a:pt x="238" y="222"/>
                      </a:lnTo>
                      <a:lnTo>
                        <a:pt x="284" y="242"/>
                      </a:lnTo>
                      <a:lnTo>
                        <a:pt x="333" y="266"/>
                      </a:lnTo>
                      <a:lnTo>
                        <a:pt x="388" y="291"/>
                      </a:lnTo>
                      <a:lnTo>
                        <a:pt x="436" y="313"/>
                      </a:lnTo>
                      <a:lnTo>
                        <a:pt x="485" y="337"/>
                      </a:lnTo>
                      <a:lnTo>
                        <a:pt x="534" y="361"/>
                      </a:lnTo>
                      <a:lnTo>
                        <a:pt x="582" y="386"/>
                      </a:lnTo>
                      <a:lnTo>
                        <a:pt x="627" y="411"/>
                      </a:lnTo>
                      <a:lnTo>
                        <a:pt x="670" y="435"/>
                      </a:lnTo>
                      <a:lnTo>
                        <a:pt x="710" y="458"/>
                      </a:lnTo>
                      <a:lnTo>
                        <a:pt x="746" y="479"/>
                      </a:lnTo>
                      <a:lnTo>
                        <a:pt x="775" y="500"/>
                      </a:lnTo>
                      <a:lnTo>
                        <a:pt x="801" y="517"/>
                      </a:lnTo>
                      <a:lnTo>
                        <a:pt x="817" y="532"/>
                      </a:lnTo>
                      <a:lnTo>
                        <a:pt x="821" y="537"/>
                      </a:lnTo>
                      <a:lnTo>
                        <a:pt x="817" y="557"/>
                      </a:lnTo>
                      <a:lnTo>
                        <a:pt x="815" y="584"/>
                      </a:lnTo>
                      <a:lnTo>
                        <a:pt x="818" y="609"/>
                      </a:lnTo>
                      <a:lnTo>
                        <a:pt x="824" y="631"/>
                      </a:lnTo>
                      <a:lnTo>
                        <a:pt x="836" y="649"/>
                      </a:lnTo>
                      <a:lnTo>
                        <a:pt x="851" y="662"/>
                      </a:lnTo>
                      <a:lnTo>
                        <a:pt x="872" y="671"/>
                      </a:lnTo>
                      <a:lnTo>
                        <a:pt x="897" y="674"/>
                      </a:lnTo>
                      <a:lnTo>
                        <a:pt x="972" y="674"/>
                      </a:lnTo>
                      <a:lnTo>
                        <a:pt x="1048" y="677"/>
                      </a:lnTo>
                      <a:lnTo>
                        <a:pt x="1123" y="682"/>
                      </a:lnTo>
                      <a:lnTo>
                        <a:pt x="1197" y="688"/>
                      </a:lnTo>
                      <a:lnTo>
                        <a:pt x="1268" y="696"/>
                      </a:lnTo>
                      <a:lnTo>
                        <a:pt x="1336" y="708"/>
                      </a:lnTo>
                      <a:lnTo>
                        <a:pt x="1400" y="723"/>
                      </a:lnTo>
                      <a:lnTo>
                        <a:pt x="1458" y="739"/>
                      </a:lnTo>
                      <a:lnTo>
                        <a:pt x="1509" y="760"/>
                      </a:lnTo>
                      <a:lnTo>
                        <a:pt x="1564" y="779"/>
                      </a:lnTo>
                      <a:lnTo>
                        <a:pt x="1620" y="791"/>
                      </a:lnTo>
                      <a:lnTo>
                        <a:pt x="1678" y="796"/>
                      </a:lnTo>
                      <a:lnTo>
                        <a:pt x="1736" y="796"/>
                      </a:lnTo>
                      <a:lnTo>
                        <a:pt x="1795" y="791"/>
                      </a:lnTo>
                      <a:lnTo>
                        <a:pt x="1856" y="782"/>
                      </a:lnTo>
                      <a:lnTo>
                        <a:pt x="1916" y="773"/>
                      </a:lnTo>
                      <a:lnTo>
                        <a:pt x="1976" y="763"/>
                      </a:lnTo>
                      <a:lnTo>
                        <a:pt x="2036" y="753"/>
                      </a:lnTo>
                      <a:lnTo>
                        <a:pt x="2097" y="745"/>
                      </a:lnTo>
                      <a:lnTo>
                        <a:pt x="2103" y="744"/>
                      </a:lnTo>
                      <a:lnTo>
                        <a:pt x="2106" y="741"/>
                      </a:lnTo>
                      <a:lnTo>
                        <a:pt x="2110" y="736"/>
                      </a:lnTo>
                      <a:lnTo>
                        <a:pt x="2112" y="732"/>
                      </a:lnTo>
                      <a:lnTo>
                        <a:pt x="2112" y="727"/>
                      </a:lnTo>
                      <a:lnTo>
                        <a:pt x="2110" y="722"/>
                      </a:lnTo>
                      <a:lnTo>
                        <a:pt x="2107" y="719"/>
                      </a:lnTo>
                      <a:lnTo>
                        <a:pt x="2104" y="716"/>
                      </a:lnTo>
                      <a:lnTo>
                        <a:pt x="2100" y="713"/>
                      </a:lnTo>
                      <a:lnTo>
                        <a:pt x="2094" y="713"/>
                      </a:lnTo>
                      <a:lnTo>
                        <a:pt x="2030" y="722"/>
                      </a:lnTo>
                      <a:lnTo>
                        <a:pt x="1970" y="730"/>
                      </a:lnTo>
                      <a:lnTo>
                        <a:pt x="1909" y="741"/>
                      </a:lnTo>
                      <a:lnTo>
                        <a:pt x="1850" y="751"/>
                      </a:lnTo>
                      <a:lnTo>
                        <a:pt x="1792" y="759"/>
                      </a:lnTo>
                      <a:lnTo>
                        <a:pt x="1736" y="764"/>
                      </a:lnTo>
                      <a:lnTo>
                        <a:pt x="1680" y="764"/>
                      </a:lnTo>
                      <a:lnTo>
                        <a:pt x="1626" y="760"/>
                      </a:lnTo>
                      <a:lnTo>
                        <a:pt x="1573" y="750"/>
                      </a:lnTo>
                      <a:lnTo>
                        <a:pt x="1523" y="730"/>
                      </a:lnTo>
                      <a:lnTo>
                        <a:pt x="1470" y="710"/>
                      </a:lnTo>
                      <a:lnTo>
                        <a:pt x="1409" y="692"/>
                      </a:lnTo>
                      <a:lnTo>
                        <a:pt x="1344" y="677"/>
                      </a:lnTo>
                      <a:lnTo>
                        <a:pt x="1274" y="665"/>
                      </a:lnTo>
                      <a:lnTo>
                        <a:pt x="1200" y="656"/>
                      </a:lnTo>
                      <a:lnTo>
                        <a:pt x="1125" y="649"/>
                      </a:lnTo>
                      <a:lnTo>
                        <a:pt x="1048" y="645"/>
                      </a:lnTo>
                      <a:lnTo>
                        <a:pt x="972" y="642"/>
                      </a:lnTo>
                      <a:lnTo>
                        <a:pt x="897" y="642"/>
                      </a:lnTo>
                      <a:lnTo>
                        <a:pt x="880" y="639"/>
                      </a:lnTo>
                      <a:lnTo>
                        <a:pt x="867" y="633"/>
                      </a:lnTo>
                      <a:lnTo>
                        <a:pt x="857" y="621"/>
                      </a:lnTo>
                      <a:lnTo>
                        <a:pt x="851" y="606"/>
                      </a:lnTo>
                      <a:lnTo>
                        <a:pt x="848" y="588"/>
                      </a:lnTo>
                      <a:lnTo>
                        <a:pt x="848" y="568"/>
                      </a:lnTo>
                      <a:lnTo>
                        <a:pt x="854" y="535"/>
                      </a:lnTo>
                      <a:lnTo>
                        <a:pt x="854" y="535"/>
                      </a:lnTo>
                      <a:lnTo>
                        <a:pt x="854" y="534"/>
                      </a:lnTo>
                      <a:lnTo>
                        <a:pt x="857" y="522"/>
                      </a:lnTo>
                      <a:lnTo>
                        <a:pt x="870" y="488"/>
                      </a:lnTo>
                      <a:lnTo>
                        <a:pt x="888" y="454"/>
                      </a:lnTo>
                      <a:lnTo>
                        <a:pt x="912" y="420"/>
                      </a:lnTo>
                      <a:lnTo>
                        <a:pt x="941" y="387"/>
                      </a:lnTo>
                      <a:lnTo>
                        <a:pt x="974" y="358"/>
                      </a:lnTo>
                      <a:lnTo>
                        <a:pt x="1012" y="332"/>
                      </a:lnTo>
                      <a:lnTo>
                        <a:pt x="1060" y="310"/>
                      </a:lnTo>
                      <a:lnTo>
                        <a:pt x="1107" y="297"/>
                      </a:lnTo>
                      <a:lnTo>
                        <a:pt x="1154" y="290"/>
                      </a:lnTo>
                      <a:lnTo>
                        <a:pt x="1202" y="287"/>
                      </a:lnTo>
                      <a:lnTo>
                        <a:pt x="1249" y="288"/>
                      </a:lnTo>
                      <a:lnTo>
                        <a:pt x="1295" y="293"/>
                      </a:lnTo>
                      <a:lnTo>
                        <a:pt x="1339" y="298"/>
                      </a:lnTo>
                      <a:lnTo>
                        <a:pt x="1382" y="303"/>
                      </a:lnTo>
                      <a:lnTo>
                        <a:pt x="1452" y="312"/>
                      </a:lnTo>
                      <a:lnTo>
                        <a:pt x="1524" y="319"/>
                      </a:lnTo>
                      <a:lnTo>
                        <a:pt x="1598" y="327"/>
                      </a:lnTo>
                      <a:lnTo>
                        <a:pt x="1675" y="331"/>
                      </a:lnTo>
                      <a:lnTo>
                        <a:pt x="1754" y="334"/>
                      </a:lnTo>
                      <a:lnTo>
                        <a:pt x="1834" y="332"/>
                      </a:lnTo>
                      <a:lnTo>
                        <a:pt x="1916" y="328"/>
                      </a:lnTo>
                      <a:lnTo>
                        <a:pt x="2001" y="319"/>
                      </a:lnTo>
                      <a:lnTo>
                        <a:pt x="2085" y="304"/>
                      </a:lnTo>
                      <a:lnTo>
                        <a:pt x="2173" y="282"/>
                      </a:lnTo>
                      <a:lnTo>
                        <a:pt x="2260" y="254"/>
                      </a:lnTo>
                      <a:lnTo>
                        <a:pt x="2349" y="217"/>
                      </a:lnTo>
                      <a:lnTo>
                        <a:pt x="2439" y="173"/>
                      </a:lnTo>
                      <a:lnTo>
                        <a:pt x="2477" y="153"/>
                      </a:lnTo>
                      <a:lnTo>
                        <a:pt x="2523" y="133"/>
                      </a:lnTo>
                      <a:lnTo>
                        <a:pt x="2575" y="111"/>
                      </a:lnTo>
                      <a:lnTo>
                        <a:pt x="2630" y="90"/>
                      </a:lnTo>
                      <a:lnTo>
                        <a:pt x="2686" y="71"/>
                      </a:lnTo>
                      <a:lnTo>
                        <a:pt x="2745" y="51"/>
                      </a:lnTo>
                      <a:lnTo>
                        <a:pt x="2804" y="35"/>
                      </a:lnTo>
                      <a:lnTo>
                        <a:pt x="2862" y="20"/>
                      </a:lnTo>
                      <a:lnTo>
                        <a:pt x="2917" y="10"/>
                      </a:lnTo>
                      <a:lnTo>
                        <a:pt x="2967" y="3"/>
                      </a:lnTo>
                      <a:lnTo>
                        <a:pt x="3013" y="0"/>
                      </a:lnTo>
                      <a:lnTo>
                        <a:pt x="3093" y="1"/>
                      </a:lnTo>
                      <a:lnTo>
                        <a:pt x="3172" y="7"/>
                      </a:lnTo>
                      <a:lnTo>
                        <a:pt x="3248" y="17"/>
                      </a:lnTo>
                      <a:lnTo>
                        <a:pt x="3325" y="32"/>
                      </a:lnTo>
                      <a:lnTo>
                        <a:pt x="3399" y="50"/>
                      </a:lnTo>
                      <a:lnTo>
                        <a:pt x="3472" y="71"/>
                      </a:lnTo>
                      <a:lnTo>
                        <a:pt x="3542" y="93"/>
                      </a:lnTo>
                      <a:lnTo>
                        <a:pt x="3608" y="118"/>
                      </a:lnTo>
                      <a:lnTo>
                        <a:pt x="3672" y="143"/>
                      </a:lnTo>
                      <a:lnTo>
                        <a:pt x="3731" y="170"/>
                      </a:lnTo>
                      <a:lnTo>
                        <a:pt x="3786" y="196"/>
                      </a:lnTo>
                      <a:lnTo>
                        <a:pt x="3838" y="224"/>
                      </a:lnTo>
                      <a:lnTo>
                        <a:pt x="3883" y="250"/>
                      </a:lnTo>
                      <a:lnTo>
                        <a:pt x="3925" y="275"/>
                      </a:lnTo>
                      <a:lnTo>
                        <a:pt x="3960" y="297"/>
                      </a:lnTo>
                      <a:lnTo>
                        <a:pt x="3990" y="318"/>
                      </a:lnTo>
                      <a:lnTo>
                        <a:pt x="4014" y="337"/>
                      </a:lnTo>
                      <a:lnTo>
                        <a:pt x="4030" y="350"/>
                      </a:lnTo>
                      <a:lnTo>
                        <a:pt x="4039" y="362"/>
                      </a:lnTo>
                      <a:lnTo>
                        <a:pt x="4058" y="396"/>
                      </a:lnTo>
                      <a:lnTo>
                        <a:pt x="4070" y="435"/>
                      </a:lnTo>
                      <a:lnTo>
                        <a:pt x="4079" y="479"/>
                      </a:lnTo>
                      <a:lnTo>
                        <a:pt x="4082" y="528"/>
                      </a:lnTo>
                      <a:lnTo>
                        <a:pt x="4082" y="578"/>
                      </a:lnTo>
                      <a:lnTo>
                        <a:pt x="4076" y="633"/>
                      </a:lnTo>
                      <a:lnTo>
                        <a:pt x="4068" y="688"/>
                      </a:lnTo>
                      <a:lnTo>
                        <a:pt x="4055" y="744"/>
                      </a:lnTo>
                      <a:lnTo>
                        <a:pt x="4040" y="801"/>
                      </a:lnTo>
                      <a:lnTo>
                        <a:pt x="4021" y="858"/>
                      </a:lnTo>
                      <a:lnTo>
                        <a:pt x="4000" y="912"/>
                      </a:lnTo>
                      <a:lnTo>
                        <a:pt x="3977" y="966"/>
                      </a:lnTo>
                      <a:lnTo>
                        <a:pt x="3950" y="1016"/>
                      </a:lnTo>
                      <a:lnTo>
                        <a:pt x="3923" y="1063"/>
                      </a:lnTo>
                      <a:lnTo>
                        <a:pt x="3894" y="1106"/>
                      </a:lnTo>
                      <a:lnTo>
                        <a:pt x="3863" y="1145"/>
                      </a:lnTo>
                      <a:lnTo>
                        <a:pt x="3830" y="1177"/>
                      </a:lnTo>
                      <a:lnTo>
                        <a:pt x="3798" y="1202"/>
                      </a:lnTo>
                      <a:lnTo>
                        <a:pt x="3766" y="1219"/>
                      </a:lnTo>
                      <a:lnTo>
                        <a:pt x="3749" y="1198"/>
                      </a:lnTo>
                      <a:lnTo>
                        <a:pt x="3716" y="1171"/>
                      </a:lnTo>
                      <a:lnTo>
                        <a:pt x="3678" y="1151"/>
                      </a:lnTo>
                      <a:lnTo>
                        <a:pt x="3635" y="1133"/>
                      </a:lnTo>
                      <a:lnTo>
                        <a:pt x="3586" y="1120"/>
                      </a:lnTo>
                      <a:lnTo>
                        <a:pt x="3531" y="1109"/>
                      </a:lnTo>
                      <a:lnTo>
                        <a:pt x="3475" y="1102"/>
                      </a:lnTo>
                      <a:lnTo>
                        <a:pt x="3413" y="1099"/>
                      </a:lnTo>
                      <a:lnTo>
                        <a:pt x="3348" y="1099"/>
                      </a:lnTo>
                      <a:lnTo>
                        <a:pt x="3281" y="1100"/>
                      </a:lnTo>
                      <a:lnTo>
                        <a:pt x="3210" y="1105"/>
                      </a:lnTo>
                      <a:lnTo>
                        <a:pt x="3139" y="1111"/>
                      </a:lnTo>
                      <a:lnTo>
                        <a:pt x="3065" y="1120"/>
                      </a:lnTo>
                      <a:lnTo>
                        <a:pt x="2989" y="1130"/>
                      </a:lnTo>
                      <a:lnTo>
                        <a:pt x="2914" y="1142"/>
                      </a:lnTo>
                      <a:lnTo>
                        <a:pt x="2839" y="1154"/>
                      </a:lnTo>
                      <a:lnTo>
                        <a:pt x="2763" y="1167"/>
                      </a:lnTo>
                      <a:lnTo>
                        <a:pt x="2680" y="1183"/>
                      </a:lnTo>
                      <a:lnTo>
                        <a:pt x="2599" y="1199"/>
                      </a:lnTo>
                      <a:lnTo>
                        <a:pt x="2519" y="1216"/>
                      </a:lnTo>
                      <a:lnTo>
                        <a:pt x="2440" y="1232"/>
                      </a:lnTo>
                      <a:lnTo>
                        <a:pt x="2363" y="1248"/>
                      </a:lnTo>
                      <a:lnTo>
                        <a:pt x="2289" y="1265"/>
                      </a:lnTo>
                      <a:lnTo>
                        <a:pt x="2218" y="1279"/>
                      </a:lnTo>
                      <a:lnTo>
                        <a:pt x="2152" y="1294"/>
                      </a:lnTo>
                      <a:lnTo>
                        <a:pt x="2088" y="1307"/>
                      </a:lnTo>
                      <a:lnTo>
                        <a:pt x="2029" y="1319"/>
                      </a:lnTo>
                      <a:lnTo>
                        <a:pt x="1976" y="1330"/>
                      </a:lnTo>
                      <a:lnTo>
                        <a:pt x="1927" y="1337"/>
                      </a:lnTo>
                      <a:lnTo>
                        <a:pt x="1884" y="1343"/>
                      </a:lnTo>
                      <a:lnTo>
                        <a:pt x="1848" y="1346"/>
                      </a:lnTo>
                      <a:lnTo>
                        <a:pt x="1819" y="1346"/>
                      </a:lnTo>
                      <a:lnTo>
                        <a:pt x="1797" y="1344"/>
                      </a:lnTo>
                      <a:close/>
                      <a:moveTo>
                        <a:pt x="832" y="503"/>
                      </a:moveTo>
                      <a:lnTo>
                        <a:pt x="829" y="500"/>
                      </a:lnTo>
                      <a:lnTo>
                        <a:pt x="804" y="480"/>
                      </a:lnTo>
                      <a:lnTo>
                        <a:pt x="772" y="458"/>
                      </a:lnTo>
                      <a:lnTo>
                        <a:pt x="735" y="435"/>
                      </a:lnTo>
                      <a:lnTo>
                        <a:pt x="694" y="411"/>
                      </a:lnTo>
                      <a:lnTo>
                        <a:pt x="648" y="386"/>
                      </a:lnTo>
                      <a:lnTo>
                        <a:pt x="601" y="359"/>
                      </a:lnTo>
                      <a:lnTo>
                        <a:pt x="550" y="334"/>
                      </a:lnTo>
                      <a:lnTo>
                        <a:pt x="500" y="309"/>
                      </a:lnTo>
                      <a:lnTo>
                        <a:pt x="450" y="285"/>
                      </a:lnTo>
                      <a:lnTo>
                        <a:pt x="401" y="261"/>
                      </a:lnTo>
                      <a:lnTo>
                        <a:pt x="355" y="241"/>
                      </a:lnTo>
                      <a:lnTo>
                        <a:pt x="312" y="220"/>
                      </a:lnTo>
                      <a:lnTo>
                        <a:pt x="269" y="199"/>
                      </a:lnTo>
                      <a:lnTo>
                        <a:pt x="229" y="182"/>
                      </a:lnTo>
                      <a:lnTo>
                        <a:pt x="191" y="167"/>
                      </a:lnTo>
                      <a:lnTo>
                        <a:pt x="155" y="155"/>
                      </a:lnTo>
                      <a:lnTo>
                        <a:pt x="123" y="148"/>
                      </a:lnTo>
                      <a:lnTo>
                        <a:pt x="92" y="146"/>
                      </a:lnTo>
                      <a:lnTo>
                        <a:pt x="62" y="151"/>
                      </a:lnTo>
                      <a:lnTo>
                        <a:pt x="58" y="121"/>
                      </a:lnTo>
                      <a:lnTo>
                        <a:pt x="58" y="97"/>
                      </a:lnTo>
                      <a:lnTo>
                        <a:pt x="61" y="79"/>
                      </a:lnTo>
                      <a:lnTo>
                        <a:pt x="65" y="65"/>
                      </a:lnTo>
                      <a:lnTo>
                        <a:pt x="74" y="54"/>
                      </a:lnTo>
                      <a:lnTo>
                        <a:pt x="87" y="44"/>
                      </a:lnTo>
                      <a:lnTo>
                        <a:pt x="108" y="38"/>
                      </a:lnTo>
                      <a:lnTo>
                        <a:pt x="133" y="37"/>
                      </a:lnTo>
                      <a:lnTo>
                        <a:pt x="163" y="40"/>
                      </a:lnTo>
                      <a:lnTo>
                        <a:pt x="201" y="48"/>
                      </a:lnTo>
                      <a:lnTo>
                        <a:pt x="243" y="63"/>
                      </a:lnTo>
                      <a:lnTo>
                        <a:pt x="287" y="81"/>
                      </a:lnTo>
                      <a:lnTo>
                        <a:pt x="331" y="103"/>
                      </a:lnTo>
                      <a:lnTo>
                        <a:pt x="376" y="128"/>
                      </a:lnTo>
                      <a:lnTo>
                        <a:pt x="419" y="153"/>
                      </a:lnTo>
                      <a:lnTo>
                        <a:pt x="460" y="182"/>
                      </a:lnTo>
                      <a:lnTo>
                        <a:pt x="479" y="193"/>
                      </a:lnTo>
                      <a:lnTo>
                        <a:pt x="506" y="208"/>
                      </a:lnTo>
                      <a:lnTo>
                        <a:pt x="539" y="224"/>
                      </a:lnTo>
                      <a:lnTo>
                        <a:pt x="576" y="242"/>
                      </a:lnTo>
                      <a:lnTo>
                        <a:pt x="614" y="260"/>
                      </a:lnTo>
                      <a:lnTo>
                        <a:pt x="654" y="279"/>
                      </a:lnTo>
                      <a:lnTo>
                        <a:pt x="694" y="298"/>
                      </a:lnTo>
                      <a:lnTo>
                        <a:pt x="740" y="319"/>
                      </a:lnTo>
                      <a:lnTo>
                        <a:pt x="777" y="338"/>
                      </a:lnTo>
                      <a:lnTo>
                        <a:pt x="806" y="355"/>
                      </a:lnTo>
                      <a:lnTo>
                        <a:pt x="832" y="369"/>
                      </a:lnTo>
                      <a:lnTo>
                        <a:pt x="851" y="381"/>
                      </a:lnTo>
                      <a:lnTo>
                        <a:pt x="864" y="392"/>
                      </a:lnTo>
                      <a:lnTo>
                        <a:pt x="875" y="401"/>
                      </a:lnTo>
                      <a:lnTo>
                        <a:pt x="882" y="406"/>
                      </a:lnTo>
                      <a:lnTo>
                        <a:pt x="861" y="436"/>
                      </a:lnTo>
                      <a:lnTo>
                        <a:pt x="845" y="467"/>
                      </a:lnTo>
                      <a:lnTo>
                        <a:pt x="832" y="503"/>
                      </a:lnTo>
                      <a:close/>
                      <a:moveTo>
                        <a:pt x="882" y="408"/>
                      </a:moveTo>
                      <a:lnTo>
                        <a:pt x="885" y="411"/>
                      </a:lnTo>
                      <a:lnTo>
                        <a:pt x="886" y="414"/>
                      </a:lnTo>
                      <a:lnTo>
                        <a:pt x="885" y="411"/>
                      </a:lnTo>
                      <a:lnTo>
                        <a:pt x="882" y="408"/>
                      </a:lnTo>
                      <a:close/>
                      <a:moveTo>
                        <a:pt x="839" y="337"/>
                      </a:moveTo>
                      <a:lnTo>
                        <a:pt x="799" y="315"/>
                      </a:lnTo>
                      <a:lnTo>
                        <a:pt x="755" y="293"/>
                      </a:lnTo>
                      <a:lnTo>
                        <a:pt x="709" y="269"/>
                      </a:lnTo>
                      <a:lnTo>
                        <a:pt x="667" y="250"/>
                      </a:lnTo>
                      <a:lnTo>
                        <a:pt x="627" y="230"/>
                      </a:lnTo>
                      <a:lnTo>
                        <a:pt x="589" y="213"/>
                      </a:lnTo>
                      <a:lnTo>
                        <a:pt x="553" y="196"/>
                      </a:lnTo>
                      <a:lnTo>
                        <a:pt x="522" y="180"/>
                      </a:lnTo>
                      <a:lnTo>
                        <a:pt x="497" y="167"/>
                      </a:lnTo>
                      <a:lnTo>
                        <a:pt x="478" y="155"/>
                      </a:lnTo>
                      <a:lnTo>
                        <a:pt x="423" y="119"/>
                      </a:lnTo>
                      <a:lnTo>
                        <a:pt x="365" y="85"/>
                      </a:lnTo>
                      <a:lnTo>
                        <a:pt x="365" y="66"/>
                      </a:lnTo>
                      <a:lnTo>
                        <a:pt x="367" y="53"/>
                      </a:lnTo>
                      <a:lnTo>
                        <a:pt x="370" y="43"/>
                      </a:lnTo>
                      <a:lnTo>
                        <a:pt x="376" y="35"/>
                      </a:lnTo>
                      <a:lnTo>
                        <a:pt x="386" y="28"/>
                      </a:lnTo>
                      <a:lnTo>
                        <a:pt x="404" y="25"/>
                      </a:lnTo>
                      <a:lnTo>
                        <a:pt x="426" y="25"/>
                      </a:lnTo>
                      <a:lnTo>
                        <a:pt x="454" y="29"/>
                      </a:lnTo>
                      <a:lnTo>
                        <a:pt x="485" y="38"/>
                      </a:lnTo>
                      <a:lnTo>
                        <a:pt x="521" y="51"/>
                      </a:lnTo>
                      <a:lnTo>
                        <a:pt x="558" y="66"/>
                      </a:lnTo>
                      <a:lnTo>
                        <a:pt x="598" y="84"/>
                      </a:lnTo>
                      <a:lnTo>
                        <a:pt x="638" y="105"/>
                      </a:lnTo>
                      <a:lnTo>
                        <a:pt x="701" y="137"/>
                      </a:lnTo>
                      <a:lnTo>
                        <a:pt x="764" y="171"/>
                      </a:lnTo>
                      <a:lnTo>
                        <a:pt x="824" y="205"/>
                      </a:lnTo>
                      <a:lnTo>
                        <a:pt x="880" y="238"/>
                      </a:lnTo>
                      <a:lnTo>
                        <a:pt x="916" y="257"/>
                      </a:lnTo>
                      <a:lnTo>
                        <a:pt x="950" y="276"/>
                      </a:lnTo>
                      <a:lnTo>
                        <a:pt x="981" y="293"/>
                      </a:lnTo>
                      <a:lnTo>
                        <a:pt x="1009" y="304"/>
                      </a:lnTo>
                      <a:lnTo>
                        <a:pt x="1006" y="303"/>
                      </a:lnTo>
                      <a:lnTo>
                        <a:pt x="1003" y="303"/>
                      </a:lnTo>
                      <a:lnTo>
                        <a:pt x="1002" y="301"/>
                      </a:lnTo>
                      <a:lnTo>
                        <a:pt x="997" y="304"/>
                      </a:lnTo>
                      <a:lnTo>
                        <a:pt x="962" y="327"/>
                      </a:lnTo>
                      <a:lnTo>
                        <a:pt x="931" y="353"/>
                      </a:lnTo>
                      <a:lnTo>
                        <a:pt x="901" y="381"/>
                      </a:lnTo>
                      <a:lnTo>
                        <a:pt x="903" y="383"/>
                      </a:lnTo>
                      <a:lnTo>
                        <a:pt x="885" y="368"/>
                      </a:lnTo>
                      <a:lnTo>
                        <a:pt x="864" y="352"/>
                      </a:lnTo>
                      <a:lnTo>
                        <a:pt x="839" y="337"/>
                      </a:lnTo>
                      <a:close/>
                      <a:moveTo>
                        <a:pt x="1015" y="307"/>
                      </a:moveTo>
                      <a:lnTo>
                        <a:pt x="1030" y="312"/>
                      </a:lnTo>
                      <a:lnTo>
                        <a:pt x="1042" y="313"/>
                      </a:lnTo>
                      <a:lnTo>
                        <a:pt x="1030" y="312"/>
                      </a:lnTo>
                      <a:lnTo>
                        <a:pt x="1015" y="307"/>
                      </a:lnTo>
                      <a:close/>
                      <a:moveTo>
                        <a:pt x="1055" y="288"/>
                      </a:moveTo>
                      <a:lnTo>
                        <a:pt x="1057" y="291"/>
                      </a:lnTo>
                      <a:lnTo>
                        <a:pt x="1058" y="295"/>
                      </a:lnTo>
                      <a:lnTo>
                        <a:pt x="1058" y="300"/>
                      </a:lnTo>
                      <a:lnTo>
                        <a:pt x="1058" y="295"/>
                      </a:lnTo>
                      <a:lnTo>
                        <a:pt x="1057" y="291"/>
                      </a:lnTo>
                      <a:lnTo>
                        <a:pt x="1055" y="288"/>
                      </a:lnTo>
                      <a:close/>
                      <a:moveTo>
                        <a:pt x="1045" y="282"/>
                      </a:moveTo>
                      <a:lnTo>
                        <a:pt x="1033" y="279"/>
                      </a:lnTo>
                      <a:lnTo>
                        <a:pt x="1015" y="272"/>
                      </a:lnTo>
                      <a:lnTo>
                        <a:pt x="991" y="261"/>
                      </a:lnTo>
                      <a:lnTo>
                        <a:pt x="963" y="247"/>
                      </a:lnTo>
                      <a:lnTo>
                        <a:pt x="931" y="229"/>
                      </a:lnTo>
                      <a:lnTo>
                        <a:pt x="897" y="210"/>
                      </a:lnTo>
                      <a:lnTo>
                        <a:pt x="848" y="183"/>
                      </a:lnTo>
                      <a:lnTo>
                        <a:pt x="798" y="153"/>
                      </a:lnTo>
                      <a:lnTo>
                        <a:pt x="744" y="124"/>
                      </a:lnTo>
                      <a:lnTo>
                        <a:pt x="744" y="111"/>
                      </a:lnTo>
                      <a:lnTo>
                        <a:pt x="746" y="102"/>
                      </a:lnTo>
                      <a:lnTo>
                        <a:pt x="749" y="96"/>
                      </a:lnTo>
                      <a:lnTo>
                        <a:pt x="755" y="90"/>
                      </a:lnTo>
                      <a:lnTo>
                        <a:pt x="764" y="87"/>
                      </a:lnTo>
                      <a:lnTo>
                        <a:pt x="775" y="84"/>
                      </a:lnTo>
                      <a:lnTo>
                        <a:pt x="802" y="84"/>
                      </a:lnTo>
                      <a:lnTo>
                        <a:pt x="833" y="90"/>
                      </a:lnTo>
                      <a:lnTo>
                        <a:pt x="869" y="100"/>
                      </a:lnTo>
                      <a:lnTo>
                        <a:pt x="910" y="114"/>
                      </a:lnTo>
                      <a:lnTo>
                        <a:pt x="965" y="137"/>
                      </a:lnTo>
                      <a:lnTo>
                        <a:pt x="1021" y="164"/>
                      </a:lnTo>
                      <a:lnTo>
                        <a:pt x="1079" y="193"/>
                      </a:lnTo>
                      <a:lnTo>
                        <a:pt x="1135" y="224"/>
                      </a:lnTo>
                      <a:lnTo>
                        <a:pt x="1187" y="256"/>
                      </a:lnTo>
                      <a:lnTo>
                        <a:pt x="1139" y="259"/>
                      </a:lnTo>
                      <a:lnTo>
                        <a:pt x="1092" y="267"/>
                      </a:lnTo>
                      <a:lnTo>
                        <a:pt x="1045" y="282"/>
                      </a:lnTo>
                      <a:lnTo>
                        <a:pt x="1045" y="282"/>
                      </a:lnTo>
                      <a:lnTo>
                        <a:pt x="1046" y="282"/>
                      </a:lnTo>
                      <a:lnTo>
                        <a:pt x="1048" y="282"/>
                      </a:lnTo>
                      <a:lnTo>
                        <a:pt x="1051" y="284"/>
                      </a:lnTo>
                      <a:lnTo>
                        <a:pt x="1048" y="282"/>
                      </a:lnTo>
                      <a:lnTo>
                        <a:pt x="1045" y="282"/>
                      </a:lnTo>
                      <a:lnTo>
                        <a:pt x="1045" y="282"/>
                      </a:lnTo>
                      <a:lnTo>
                        <a:pt x="1045" y="282"/>
                      </a:lnTo>
                      <a:close/>
                      <a:moveTo>
                        <a:pt x="1193" y="259"/>
                      </a:moveTo>
                      <a:lnTo>
                        <a:pt x="1215" y="272"/>
                      </a:lnTo>
                      <a:lnTo>
                        <a:pt x="1234" y="285"/>
                      </a:lnTo>
                      <a:lnTo>
                        <a:pt x="1215" y="272"/>
                      </a:lnTo>
                      <a:lnTo>
                        <a:pt x="1193" y="2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42" name="Freeform 17">
                  <a:extLst>
                    <a:ext uri="{FF2B5EF4-FFF2-40B4-BE49-F238E27FC236}">
                      <a16:creationId xmlns:a16="http://schemas.microsoft.com/office/drawing/2014/main" xmlns="" id="{9DE8417B-F2DF-A24F-AED1-87E67D6984BF}"/>
                    </a:ext>
                  </a:extLst>
                </p:cNvPr>
                <p:cNvSpPr>
                  <a:spLocks noEditPoints="1"/>
                </p:cNvSpPr>
                <p:nvPr/>
              </p:nvSpPr>
              <p:spPr bwMode="auto">
                <a:xfrm>
                  <a:off x="6917325" y="3240450"/>
                  <a:ext cx="893763" cy="1189038"/>
                </a:xfrm>
                <a:custGeom>
                  <a:avLst/>
                  <a:gdLst>
                    <a:gd name="T0" fmla="*/ 121 w 1126"/>
                    <a:gd name="T1" fmla="*/ 1040 h 1497"/>
                    <a:gd name="T2" fmla="*/ 263 w 1126"/>
                    <a:gd name="T3" fmla="*/ 875 h 1497"/>
                    <a:gd name="T4" fmla="*/ 356 w 1126"/>
                    <a:gd name="T5" fmla="*/ 673 h 1497"/>
                    <a:gd name="T6" fmla="*/ 401 w 1126"/>
                    <a:gd name="T7" fmla="*/ 445 h 1497"/>
                    <a:gd name="T8" fmla="*/ 395 w 1126"/>
                    <a:gd name="T9" fmla="*/ 205 h 1497"/>
                    <a:gd name="T10" fmla="*/ 379 w 1126"/>
                    <a:gd name="T11" fmla="*/ 106 h 1497"/>
                    <a:gd name="T12" fmla="*/ 376 w 1126"/>
                    <a:gd name="T13" fmla="*/ 77 h 1497"/>
                    <a:gd name="T14" fmla="*/ 402 w 1126"/>
                    <a:gd name="T15" fmla="*/ 16 h 1497"/>
                    <a:gd name="T16" fmla="*/ 467 w 1126"/>
                    <a:gd name="T17" fmla="*/ 0 h 1497"/>
                    <a:gd name="T18" fmla="*/ 559 w 1126"/>
                    <a:gd name="T19" fmla="*/ 16 h 1497"/>
                    <a:gd name="T20" fmla="*/ 672 w 1126"/>
                    <a:gd name="T21" fmla="*/ 54 h 1497"/>
                    <a:gd name="T22" fmla="*/ 793 w 1126"/>
                    <a:gd name="T23" fmla="*/ 105 h 1497"/>
                    <a:gd name="T24" fmla="*/ 914 w 1126"/>
                    <a:gd name="T25" fmla="*/ 155 h 1497"/>
                    <a:gd name="T26" fmla="*/ 1028 w 1126"/>
                    <a:gd name="T27" fmla="*/ 193 h 1497"/>
                    <a:gd name="T28" fmla="*/ 1126 w 1126"/>
                    <a:gd name="T29" fmla="*/ 211 h 1497"/>
                    <a:gd name="T30" fmla="*/ 1095 w 1126"/>
                    <a:gd name="T31" fmla="*/ 331 h 1497"/>
                    <a:gd name="T32" fmla="*/ 1053 w 1126"/>
                    <a:gd name="T33" fmla="*/ 504 h 1497"/>
                    <a:gd name="T34" fmla="*/ 1000 w 1126"/>
                    <a:gd name="T35" fmla="*/ 710 h 1497"/>
                    <a:gd name="T36" fmla="*/ 936 w 1126"/>
                    <a:gd name="T37" fmla="*/ 927 h 1497"/>
                    <a:gd name="T38" fmla="*/ 861 w 1126"/>
                    <a:gd name="T39" fmla="*/ 1134 h 1497"/>
                    <a:gd name="T40" fmla="*/ 772 w 1126"/>
                    <a:gd name="T41" fmla="*/ 1313 h 1497"/>
                    <a:gd name="T42" fmla="*/ 672 w 1126"/>
                    <a:gd name="T43" fmla="*/ 1441 h 1497"/>
                    <a:gd name="T44" fmla="*/ 556 w 1126"/>
                    <a:gd name="T45" fmla="*/ 1497 h 1497"/>
                    <a:gd name="T46" fmla="*/ 503 w 1126"/>
                    <a:gd name="T47" fmla="*/ 1476 h 1497"/>
                    <a:gd name="T48" fmla="*/ 448 w 1126"/>
                    <a:gd name="T49" fmla="*/ 1414 h 1497"/>
                    <a:gd name="T50" fmla="*/ 383 w 1126"/>
                    <a:gd name="T51" fmla="*/ 1330 h 1497"/>
                    <a:gd name="T52" fmla="*/ 302 w 1126"/>
                    <a:gd name="T53" fmla="*/ 1241 h 1497"/>
                    <a:gd name="T54" fmla="*/ 194 w 1126"/>
                    <a:gd name="T55" fmla="*/ 1167 h 1497"/>
                    <a:gd name="T56" fmla="*/ 54 w 1126"/>
                    <a:gd name="T57" fmla="*/ 1125 h 1497"/>
                    <a:gd name="T58" fmla="*/ 673 w 1126"/>
                    <a:gd name="T59" fmla="*/ 133 h 1497"/>
                    <a:gd name="T60" fmla="*/ 627 w 1126"/>
                    <a:gd name="T61" fmla="*/ 96 h 1497"/>
                    <a:gd name="T62" fmla="*/ 569 w 1126"/>
                    <a:gd name="T63" fmla="*/ 112 h 1497"/>
                    <a:gd name="T64" fmla="*/ 549 w 1126"/>
                    <a:gd name="T65" fmla="*/ 168 h 1497"/>
                    <a:gd name="T66" fmla="*/ 581 w 1126"/>
                    <a:gd name="T67" fmla="*/ 217 h 1497"/>
                    <a:gd name="T68" fmla="*/ 642 w 1126"/>
                    <a:gd name="T69" fmla="*/ 220 h 1497"/>
                    <a:gd name="T70" fmla="*/ 677 w 1126"/>
                    <a:gd name="T71" fmla="*/ 174 h 1497"/>
                    <a:gd name="T72" fmla="*/ 627 w 1126"/>
                    <a:gd name="T73" fmla="*/ 156 h 1497"/>
                    <a:gd name="T74" fmla="*/ 635 w 1126"/>
                    <a:gd name="T75" fmla="*/ 153 h 1497"/>
                    <a:gd name="T76" fmla="*/ 640 w 1126"/>
                    <a:gd name="T77" fmla="*/ 159 h 1497"/>
                    <a:gd name="T78" fmla="*/ 638 w 1126"/>
                    <a:gd name="T79" fmla="*/ 167 h 1497"/>
                    <a:gd name="T80" fmla="*/ 629 w 1126"/>
                    <a:gd name="T81" fmla="*/ 167 h 1497"/>
                    <a:gd name="T82" fmla="*/ 626 w 1126"/>
                    <a:gd name="T83" fmla="*/ 159 h 1497"/>
                    <a:gd name="T84" fmla="*/ 595 w 1126"/>
                    <a:gd name="T85" fmla="*/ 153 h 1497"/>
                    <a:gd name="T86" fmla="*/ 603 w 1126"/>
                    <a:gd name="T87" fmla="*/ 153 h 1497"/>
                    <a:gd name="T88" fmla="*/ 606 w 1126"/>
                    <a:gd name="T89" fmla="*/ 161 h 1497"/>
                    <a:gd name="T90" fmla="*/ 601 w 1126"/>
                    <a:gd name="T91" fmla="*/ 167 h 1497"/>
                    <a:gd name="T92" fmla="*/ 593 w 1126"/>
                    <a:gd name="T93" fmla="*/ 164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6" h="1497">
                      <a:moveTo>
                        <a:pt x="0" y="1121"/>
                      </a:moveTo>
                      <a:lnTo>
                        <a:pt x="63" y="1084"/>
                      </a:lnTo>
                      <a:lnTo>
                        <a:pt x="121" y="1040"/>
                      </a:lnTo>
                      <a:lnTo>
                        <a:pt x="173" y="989"/>
                      </a:lnTo>
                      <a:lnTo>
                        <a:pt x="220" y="935"/>
                      </a:lnTo>
                      <a:lnTo>
                        <a:pt x="263" y="875"/>
                      </a:lnTo>
                      <a:lnTo>
                        <a:pt x="300" y="812"/>
                      </a:lnTo>
                      <a:lnTo>
                        <a:pt x="331" y="744"/>
                      </a:lnTo>
                      <a:lnTo>
                        <a:pt x="356" y="673"/>
                      </a:lnTo>
                      <a:lnTo>
                        <a:pt x="377" y="599"/>
                      </a:lnTo>
                      <a:lnTo>
                        <a:pt x="392" y="523"/>
                      </a:lnTo>
                      <a:lnTo>
                        <a:pt x="401" y="445"/>
                      </a:lnTo>
                      <a:lnTo>
                        <a:pt x="404" y="365"/>
                      </a:lnTo>
                      <a:lnTo>
                        <a:pt x="402" y="285"/>
                      </a:lnTo>
                      <a:lnTo>
                        <a:pt x="395" y="205"/>
                      </a:lnTo>
                      <a:lnTo>
                        <a:pt x="381" y="124"/>
                      </a:lnTo>
                      <a:lnTo>
                        <a:pt x="380" y="118"/>
                      </a:lnTo>
                      <a:lnTo>
                        <a:pt x="379" y="106"/>
                      </a:lnTo>
                      <a:lnTo>
                        <a:pt x="377" y="93"/>
                      </a:lnTo>
                      <a:lnTo>
                        <a:pt x="376" y="82"/>
                      </a:lnTo>
                      <a:lnTo>
                        <a:pt x="376" y="77"/>
                      </a:lnTo>
                      <a:lnTo>
                        <a:pt x="380" y="51"/>
                      </a:lnTo>
                      <a:lnTo>
                        <a:pt x="389" y="31"/>
                      </a:lnTo>
                      <a:lnTo>
                        <a:pt x="402" y="16"/>
                      </a:lnTo>
                      <a:lnTo>
                        <a:pt x="420" y="6"/>
                      </a:lnTo>
                      <a:lnTo>
                        <a:pt x="442" y="1"/>
                      </a:lnTo>
                      <a:lnTo>
                        <a:pt x="467" y="0"/>
                      </a:lnTo>
                      <a:lnTo>
                        <a:pt x="495" y="1"/>
                      </a:lnTo>
                      <a:lnTo>
                        <a:pt x="525" y="7"/>
                      </a:lnTo>
                      <a:lnTo>
                        <a:pt x="559" y="16"/>
                      </a:lnTo>
                      <a:lnTo>
                        <a:pt x="595" y="26"/>
                      </a:lnTo>
                      <a:lnTo>
                        <a:pt x="632" y="40"/>
                      </a:lnTo>
                      <a:lnTo>
                        <a:pt x="672" y="54"/>
                      </a:lnTo>
                      <a:lnTo>
                        <a:pt x="710" y="71"/>
                      </a:lnTo>
                      <a:lnTo>
                        <a:pt x="751" y="87"/>
                      </a:lnTo>
                      <a:lnTo>
                        <a:pt x="793" y="105"/>
                      </a:lnTo>
                      <a:lnTo>
                        <a:pt x="834" y="121"/>
                      </a:lnTo>
                      <a:lnTo>
                        <a:pt x="874" y="139"/>
                      </a:lnTo>
                      <a:lnTo>
                        <a:pt x="914" y="155"/>
                      </a:lnTo>
                      <a:lnTo>
                        <a:pt x="954" y="170"/>
                      </a:lnTo>
                      <a:lnTo>
                        <a:pt x="993" y="183"/>
                      </a:lnTo>
                      <a:lnTo>
                        <a:pt x="1028" y="193"/>
                      </a:lnTo>
                      <a:lnTo>
                        <a:pt x="1064" y="202"/>
                      </a:lnTo>
                      <a:lnTo>
                        <a:pt x="1096" y="208"/>
                      </a:lnTo>
                      <a:lnTo>
                        <a:pt x="1126" y="211"/>
                      </a:lnTo>
                      <a:lnTo>
                        <a:pt x="1116" y="245"/>
                      </a:lnTo>
                      <a:lnTo>
                        <a:pt x="1105" y="285"/>
                      </a:lnTo>
                      <a:lnTo>
                        <a:pt x="1095" y="331"/>
                      </a:lnTo>
                      <a:lnTo>
                        <a:pt x="1082" y="384"/>
                      </a:lnTo>
                      <a:lnTo>
                        <a:pt x="1068" y="442"/>
                      </a:lnTo>
                      <a:lnTo>
                        <a:pt x="1053" y="504"/>
                      </a:lnTo>
                      <a:lnTo>
                        <a:pt x="1037" y="571"/>
                      </a:lnTo>
                      <a:lnTo>
                        <a:pt x="1019" y="639"/>
                      </a:lnTo>
                      <a:lnTo>
                        <a:pt x="1000" y="710"/>
                      </a:lnTo>
                      <a:lnTo>
                        <a:pt x="981" y="782"/>
                      </a:lnTo>
                      <a:lnTo>
                        <a:pt x="959" y="855"/>
                      </a:lnTo>
                      <a:lnTo>
                        <a:pt x="936" y="927"/>
                      </a:lnTo>
                      <a:lnTo>
                        <a:pt x="913" y="998"/>
                      </a:lnTo>
                      <a:lnTo>
                        <a:pt x="888" y="1068"/>
                      </a:lnTo>
                      <a:lnTo>
                        <a:pt x="861" y="1134"/>
                      </a:lnTo>
                      <a:lnTo>
                        <a:pt x="833" y="1198"/>
                      </a:lnTo>
                      <a:lnTo>
                        <a:pt x="803" y="1259"/>
                      </a:lnTo>
                      <a:lnTo>
                        <a:pt x="772" y="1313"/>
                      </a:lnTo>
                      <a:lnTo>
                        <a:pt x="740" y="1362"/>
                      </a:lnTo>
                      <a:lnTo>
                        <a:pt x="706" y="1405"/>
                      </a:lnTo>
                      <a:lnTo>
                        <a:pt x="672" y="1441"/>
                      </a:lnTo>
                      <a:lnTo>
                        <a:pt x="635" y="1467"/>
                      </a:lnTo>
                      <a:lnTo>
                        <a:pt x="596" y="1486"/>
                      </a:lnTo>
                      <a:lnTo>
                        <a:pt x="556" y="1497"/>
                      </a:lnTo>
                      <a:lnTo>
                        <a:pt x="538" y="1495"/>
                      </a:lnTo>
                      <a:lnTo>
                        <a:pt x="521" y="1488"/>
                      </a:lnTo>
                      <a:lnTo>
                        <a:pt x="503" y="1476"/>
                      </a:lnTo>
                      <a:lnTo>
                        <a:pt x="485" y="1458"/>
                      </a:lnTo>
                      <a:lnTo>
                        <a:pt x="467" y="1438"/>
                      </a:lnTo>
                      <a:lnTo>
                        <a:pt x="448" y="1414"/>
                      </a:lnTo>
                      <a:lnTo>
                        <a:pt x="427" y="1387"/>
                      </a:lnTo>
                      <a:lnTo>
                        <a:pt x="407" y="1359"/>
                      </a:lnTo>
                      <a:lnTo>
                        <a:pt x="383" y="1330"/>
                      </a:lnTo>
                      <a:lnTo>
                        <a:pt x="358" y="1300"/>
                      </a:lnTo>
                      <a:lnTo>
                        <a:pt x="331" y="1270"/>
                      </a:lnTo>
                      <a:lnTo>
                        <a:pt x="302" y="1241"/>
                      </a:lnTo>
                      <a:lnTo>
                        <a:pt x="269" y="1214"/>
                      </a:lnTo>
                      <a:lnTo>
                        <a:pt x="233" y="1189"/>
                      </a:lnTo>
                      <a:lnTo>
                        <a:pt x="194" y="1167"/>
                      </a:lnTo>
                      <a:lnTo>
                        <a:pt x="152" y="1149"/>
                      </a:lnTo>
                      <a:lnTo>
                        <a:pt x="105" y="1134"/>
                      </a:lnTo>
                      <a:lnTo>
                        <a:pt x="54" y="1125"/>
                      </a:lnTo>
                      <a:lnTo>
                        <a:pt x="0" y="1121"/>
                      </a:lnTo>
                      <a:close/>
                      <a:moveTo>
                        <a:pt x="679" y="153"/>
                      </a:moveTo>
                      <a:lnTo>
                        <a:pt x="673" y="133"/>
                      </a:lnTo>
                      <a:lnTo>
                        <a:pt x="661" y="116"/>
                      </a:lnTo>
                      <a:lnTo>
                        <a:pt x="646" y="103"/>
                      </a:lnTo>
                      <a:lnTo>
                        <a:pt x="627" y="96"/>
                      </a:lnTo>
                      <a:lnTo>
                        <a:pt x="606" y="94"/>
                      </a:lnTo>
                      <a:lnTo>
                        <a:pt x="586" y="100"/>
                      </a:lnTo>
                      <a:lnTo>
                        <a:pt x="569" y="112"/>
                      </a:lnTo>
                      <a:lnTo>
                        <a:pt x="556" y="128"/>
                      </a:lnTo>
                      <a:lnTo>
                        <a:pt x="549" y="146"/>
                      </a:lnTo>
                      <a:lnTo>
                        <a:pt x="549" y="168"/>
                      </a:lnTo>
                      <a:lnTo>
                        <a:pt x="553" y="187"/>
                      </a:lnTo>
                      <a:lnTo>
                        <a:pt x="565" y="205"/>
                      </a:lnTo>
                      <a:lnTo>
                        <a:pt x="581" y="217"/>
                      </a:lnTo>
                      <a:lnTo>
                        <a:pt x="601" y="224"/>
                      </a:lnTo>
                      <a:lnTo>
                        <a:pt x="621" y="226"/>
                      </a:lnTo>
                      <a:lnTo>
                        <a:pt x="642" y="220"/>
                      </a:lnTo>
                      <a:lnTo>
                        <a:pt x="658" y="208"/>
                      </a:lnTo>
                      <a:lnTo>
                        <a:pt x="670" y="193"/>
                      </a:lnTo>
                      <a:lnTo>
                        <a:pt x="677" y="174"/>
                      </a:lnTo>
                      <a:lnTo>
                        <a:pt x="679" y="153"/>
                      </a:lnTo>
                      <a:close/>
                      <a:moveTo>
                        <a:pt x="626" y="159"/>
                      </a:moveTo>
                      <a:lnTo>
                        <a:pt x="627" y="156"/>
                      </a:lnTo>
                      <a:lnTo>
                        <a:pt x="629" y="153"/>
                      </a:lnTo>
                      <a:lnTo>
                        <a:pt x="632" y="153"/>
                      </a:lnTo>
                      <a:lnTo>
                        <a:pt x="635" y="153"/>
                      </a:lnTo>
                      <a:lnTo>
                        <a:pt x="638" y="153"/>
                      </a:lnTo>
                      <a:lnTo>
                        <a:pt x="639" y="156"/>
                      </a:lnTo>
                      <a:lnTo>
                        <a:pt x="640" y="159"/>
                      </a:lnTo>
                      <a:lnTo>
                        <a:pt x="640" y="162"/>
                      </a:lnTo>
                      <a:lnTo>
                        <a:pt x="639" y="165"/>
                      </a:lnTo>
                      <a:lnTo>
                        <a:pt x="638" y="167"/>
                      </a:lnTo>
                      <a:lnTo>
                        <a:pt x="635" y="168"/>
                      </a:lnTo>
                      <a:lnTo>
                        <a:pt x="632" y="168"/>
                      </a:lnTo>
                      <a:lnTo>
                        <a:pt x="629" y="167"/>
                      </a:lnTo>
                      <a:lnTo>
                        <a:pt x="627" y="164"/>
                      </a:lnTo>
                      <a:lnTo>
                        <a:pt x="626" y="162"/>
                      </a:lnTo>
                      <a:lnTo>
                        <a:pt x="626" y="159"/>
                      </a:lnTo>
                      <a:close/>
                      <a:moveTo>
                        <a:pt x="592" y="158"/>
                      </a:moveTo>
                      <a:lnTo>
                        <a:pt x="593" y="155"/>
                      </a:lnTo>
                      <a:lnTo>
                        <a:pt x="595" y="153"/>
                      </a:lnTo>
                      <a:lnTo>
                        <a:pt x="598" y="152"/>
                      </a:lnTo>
                      <a:lnTo>
                        <a:pt x="601" y="152"/>
                      </a:lnTo>
                      <a:lnTo>
                        <a:pt x="603" y="153"/>
                      </a:lnTo>
                      <a:lnTo>
                        <a:pt x="605" y="155"/>
                      </a:lnTo>
                      <a:lnTo>
                        <a:pt x="606" y="158"/>
                      </a:lnTo>
                      <a:lnTo>
                        <a:pt x="606" y="161"/>
                      </a:lnTo>
                      <a:lnTo>
                        <a:pt x="605" y="164"/>
                      </a:lnTo>
                      <a:lnTo>
                        <a:pt x="603" y="165"/>
                      </a:lnTo>
                      <a:lnTo>
                        <a:pt x="601" y="167"/>
                      </a:lnTo>
                      <a:lnTo>
                        <a:pt x="598" y="167"/>
                      </a:lnTo>
                      <a:lnTo>
                        <a:pt x="595" y="165"/>
                      </a:lnTo>
                      <a:lnTo>
                        <a:pt x="593" y="164"/>
                      </a:lnTo>
                      <a:lnTo>
                        <a:pt x="592" y="161"/>
                      </a:lnTo>
                      <a:lnTo>
                        <a:pt x="592"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sp>
            <p:nvSpPr>
              <p:cNvPr id="40" name="Freeform 6">
                <a:extLst>
                  <a:ext uri="{FF2B5EF4-FFF2-40B4-BE49-F238E27FC236}">
                    <a16:creationId xmlns:a16="http://schemas.microsoft.com/office/drawing/2014/main" xmlns="" id="{A1ADA495-DCA5-D740-9493-1D730F201C35}"/>
                  </a:ext>
                </a:extLst>
              </p:cNvPr>
              <p:cNvSpPr>
                <a:spLocks noEditPoints="1"/>
              </p:cNvSpPr>
              <p:nvPr/>
            </p:nvSpPr>
            <p:spPr bwMode="auto">
              <a:xfrm flipH="1">
                <a:off x="5133672" y="3069000"/>
                <a:ext cx="602328" cy="602328"/>
              </a:xfrm>
              <a:custGeom>
                <a:avLst/>
                <a:gdLst>
                  <a:gd name="T0" fmla="*/ 97 w 3712"/>
                  <a:gd name="T1" fmla="*/ 2449 h 3713"/>
                  <a:gd name="T2" fmla="*/ 21 w 3712"/>
                  <a:gd name="T3" fmla="*/ 1573 h 3713"/>
                  <a:gd name="T4" fmla="*/ 365 w 3712"/>
                  <a:gd name="T5" fmla="*/ 751 h 3713"/>
                  <a:gd name="T6" fmla="*/ 1078 w 3712"/>
                  <a:gd name="T7" fmla="*/ 171 h 3713"/>
                  <a:gd name="T8" fmla="*/ 1944 w 3712"/>
                  <a:gd name="T9" fmla="*/ 3 h 3713"/>
                  <a:gd name="T10" fmla="*/ 2792 w 3712"/>
                  <a:gd name="T11" fmla="*/ 252 h 3713"/>
                  <a:gd name="T12" fmla="*/ 3448 w 3712"/>
                  <a:gd name="T13" fmla="*/ 900 h 3713"/>
                  <a:gd name="T14" fmla="*/ 3710 w 3712"/>
                  <a:gd name="T15" fmla="*/ 1747 h 3713"/>
                  <a:gd name="T16" fmla="*/ 3552 w 3712"/>
                  <a:gd name="T17" fmla="*/ 2614 h 3713"/>
                  <a:gd name="T18" fmla="*/ 2983 w 3712"/>
                  <a:gd name="T19" fmla="*/ 3332 h 3713"/>
                  <a:gd name="T20" fmla="*/ 2161 w 3712"/>
                  <a:gd name="T21" fmla="*/ 3688 h 3713"/>
                  <a:gd name="T22" fmla="*/ 1285 w 3712"/>
                  <a:gd name="T23" fmla="*/ 3624 h 3713"/>
                  <a:gd name="T24" fmla="*/ 517 w 3712"/>
                  <a:gd name="T25" fmla="*/ 3143 h 3713"/>
                  <a:gd name="T26" fmla="*/ 3384 w 3712"/>
                  <a:gd name="T27" fmla="*/ 2387 h 3713"/>
                  <a:gd name="T28" fmla="*/ 3447 w 3712"/>
                  <a:gd name="T29" fmla="*/ 1570 h 3713"/>
                  <a:gd name="T30" fmla="*/ 3089 w 3712"/>
                  <a:gd name="T31" fmla="*/ 811 h 3713"/>
                  <a:gd name="T32" fmla="*/ 2387 w 3712"/>
                  <a:gd name="T33" fmla="*/ 330 h 3713"/>
                  <a:gd name="T34" fmla="*/ 1569 w 3712"/>
                  <a:gd name="T35" fmla="*/ 266 h 3713"/>
                  <a:gd name="T36" fmla="*/ 811 w 3712"/>
                  <a:gd name="T37" fmla="*/ 625 h 3713"/>
                  <a:gd name="T38" fmla="*/ 330 w 3712"/>
                  <a:gd name="T39" fmla="*/ 1326 h 3713"/>
                  <a:gd name="T40" fmla="*/ 265 w 3712"/>
                  <a:gd name="T41" fmla="*/ 2145 h 3713"/>
                  <a:gd name="T42" fmla="*/ 624 w 3712"/>
                  <a:gd name="T43" fmla="*/ 2903 h 3713"/>
                  <a:gd name="T44" fmla="*/ 1325 w 3712"/>
                  <a:gd name="T45" fmla="*/ 3384 h 3713"/>
                  <a:gd name="T46" fmla="*/ 2144 w 3712"/>
                  <a:gd name="T47" fmla="*/ 3448 h 3713"/>
                  <a:gd name="T48" fmla="*/ 2903 w 3712"/>
                  <a:gd name="T49" fmla="*/ 3090 h 3713"/>
                  <a:gd name="T50" fmla="*/ 420 w 3712"/>
                  <a:gd name="T51" fmla="*/ 2357 h 3713"/>
                  <a:gd name="T52" fmla="*/ 366 w 3712"/>
                  <a:gd name="T53" fmla="*/ 1557 h 3713"/>
                  <a:gd name="T54" fmla="*/ 736 w 3712"/>
                  <a:gd name="T55" fmla="*/ 828 h 3713"/>
                  <a:gd name="T56" fmla="*/ 1443 w 3712"/>
                  <a:gd name="T57" fmla="*/ 393 h 3713"/>
                  <a:gd name="T58" fmla="*/ 2243 w 3712"/>
                  <a:gd name="T59" fmla="*/ 387 h 3713"/>
                  <a:gd name="T60" fmla="*/ 2954 w 3712"/>
                  <a:gd name="T61" fmla="*/ 804 h 3713"/>
                  <a:gd name="T62" fmla="*/ 3341 w 3712"/>
                  <a:gd name="T63" fmla="*/ 1530 h 3713"/>
                  <a:gd name="T64" fmla="*/ 3301 w 3712"/>
                  <a:gd name="T65" fmla="*/ 2331 h 3713"/>
                  <a:gd name="T66" fmla="*/ 2837 w 3712"/>
                  <a:gd name="T67" fmla="*/ 3019 h 3713"/>
                  <a:gd name="T68" fmla="*/ 2093 w 3712"/>
                  <a:gd name="T69" fmla="*/ 3358 h 3713"/>
                  <a:gd name="T70" fmla="*/ 1297 w 3712"/>
                  <a:gd name="T71" fmla="*/ 3271 h 3713"/>
                  <a:gd name="T72" fmla="*/ 1958 w 3712"/>
                  <a:gd name="T73" fmla="*/ 2566 h 3713"/>
                  <a:gd name="T74" fmla="*/ 2068 w 3712"/>
                  <a:gd name="T75" fmla="*/ 2490 h 3713"/>
                  <a:gd name="T76" fmla="*/ 2318 w 3712"/>
                  <a:gd name="T77" fmla="*/ 2295 h 3713"/>
                  <a:gd name="T78" fmla="*/ 2294 w 3712"/>
                  <a:gd name="T79" fmla="*/ 1935 h 3713"/>
                  <a:gd name="T80" fmla="*/ 2018 w 3712"/>
                  <a:gd name="T81" fmla="*/ 1761 h 3713"/>
                  <a:gd name="T82" fmla="*/ 1726 w 3712"/>
                  <a:gd name="T83" fmla="*/ 1704 h 3713"/>
                  <a:gd name="T84" fmla="*/ 1557 w 3712"/>
                  <a:gd name="T85" fmla="*/ 1507 h 3713"/>
                  <a:gd name="T86" fmla="*/ 1717 w 3712"/>
                  <a:gd name="T87" fmla="*/ 1245 h 3713"/>
                  <a:gd name="T88" fmla="*/ 2034 w 3712"/>
                  <a:gd name="T89" fmla="*/ 1223 h 3713"/>
                  <a:gd name="T90" fmla="*/ 2249 w 3712"/>
                  <a:gd name="T91" fmla="*/ 1449 h 3713"/>
                  <a:gd name="T92" fmla="*/ 2338 w 3712"/>
                  <a:gd name="T93" fmla="*/ 1516 h 3713"/>
                  <a:gd name="T94" fmla="*/ 2280 w 3712"/>
                  <a:gd name="T95" fmla="*/ 1249 h 3713"/>
                  <a:gd name="T96" fmla="*/ 1979 w 3712"/>
                  <a:gd name="T97" fmla="*/ 1073 h 3713"/>
                  <a:gd name="T98" fmla="*/ 1880 w 3712"/>
                  <a:gd name="T99" fmla="*/ 973 h 3713"/>
                  <a:gd name="T100" fmla="*/ 1718 w 3712"/>
                  <a:gd name="T101" fmla="*/ 1117 h 3713"/>
                  <a:gd name="T102" fmla="*/ 1447 w 3712"/>
                  <a:gd name="T103" fmla="*/ 1415 h 3713"/>
                  <a:gd name="T104" fmla="*/ 1614 w 3712"/>
                  <a:gd name="T105" fmla="*/ 1774 h 3713"/>
                  <a:gd name="T106" fmla="*/ 2023 w 3712"/>
                  <a:gd name="T107" fmla="*/ 1884 h 3713"/>
                  <a:gd name="T108" fmla="*/ 2246 w 3712"/>
                  <a:gd name="T109" fmla="*/ 2097 h 3713"/>
                  <a:gd name="T110" fmla="*/ 2075 w 3712"/>
                  <a:gd name="T111" fmla="*/ 2363 h 3713"/>
                  <a:gd name="T112" fmla="*/ 1690 w 3712"/>
                  <a:gd name="T113" fmla="*/ 2343 h 3713"/>
                  <a:gd name="T114" fmla="*/ 1539 w 3712"/>
                  <a:gd name="T115" fmla="*/ 2108 h 3713"/>
                  <a:gd name="T116" fmla="*/ 1451 w 3712"/>
                  <a:gd name="T117" fmla="*/ 2104 h 3713"/>
                  <a:gd name="T118" fmla="*/ 1557 w 3712"/>
                  <a:gd name="T119" fmla="*/ 2385 h 3713"/>
                  <a:gd name="T120" fmla="*/ 1821 w 3712"/>
                  <a:gd name="T121" fmla="*/ 2530 h 3713"/>
                  <a:gd name="T122" fmla="*/ 1902 w 3712"/>
                  <a:gd name="T123" fmla="*/ 2632 h 3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2" h="3713">
                    <a:moveTo>
                      <a:pt x="517" y="3143"/>
                    </a:moveTo>
                    <a:lnTo>
                      <a:pt x="446" y="3065"/>
                    </a:lnTo>
                    <a:lnTo>
                      <a:pt x="380" y="2984"/>
                    </a:lnTo>
                    <a:lnTo>
                      <a:pt x="319" y="2900"/>
                    </a:lnTo>
                    <a:lnTo>
                      <a:pt x="265" y="2814"/>
                    </a:lnTo>
                    <a:lnTo>
                      <a:pt x="214" y="2726"/>
                    </a:lnTo>
                    <a:lnTo>
                      <a:pt x="170" y="2636"/>
                    </a:lnTo>
                    <a:lnTo>
                      <a:pt x="131" y="2543"/>
                    </a:lnTo>
                    <a:lnTo>
                      <a:pt x="97" y="2449"/>
                    </a:lnTo>
                    <a:lnTo>
                      <a:pt x="68" y="2355"/>
                    </a:lnTo>
                    <a:lnTo>
                      <a:pt x="44" y="2259"/>
                    </a:lnTo>
                    <a:lnTo>
                      <a:pt x="25" y="2162"/>
                    </a:lnTo>
                    <a:lnTo>
                      <a:pt x="11" y="2064"/>
                    </a:lnTo>
                    <a:lnTo>
                      <a:pt x="3" y="1966"/>
                    </a:lnTo>
                    <a:lnTo>
                      <a:pt x="0" y="1868"/>
                    </a:lnTo>
                    <a:lnTo>
                      <a:pt x="2" y="1770"/>
                    </a:lnTo>
                    <a:lnTo>
                      <a:pt x="9" y="1672"/>
                    </a:lnTo>
                    <a:lnTo>
                      <a:pt x="21" y="1573"/>
                    </a:lnTo>
                    <a:lnTo>
                      <a:pt x="39" y="1476"/>
                    </a:lnTo>
                    <a:lnTo>
                      <a:pt x="62" y="1380"/>
                    </a:lnTo>
                    <a:lnTo>
                      <a:pt x="89" y="1285"/>
                    </a:lnTo>
                    <a:lnTo>
                      <a:pt x="123" y="1192"/>
                    </a:lnTo>
                    <a:lnTo>
                      <a:pt x="160" y="1100"/>
                    </a:lnTo>
                    <a:lnTo>
                      <a:pt x="204" y="1010"/>
                    </a:lnTo>
                    <a:lnTo>
                      <a:pt x="252" y="921"/>
                    </a:lnTo>
                    <a:lnTo>
                      <a:pt x="306" y="835"/>
                    </a:lnTo>
                    <a:lnTo>
                      <a:pt x="365" y="751"/>
                    </a:lnTo>
                    <a:lnTo>
                      <a:pt x="428" y="670"/>
                    </a:lnTo>
                    <a:lnTo>
                      <a:pt x="497" y="592"/>
                    </a:lnTo>
                    <a:lnTo>
                      <a:pt x="571" y="518"/>
                    </a:lnTo>
                    <a:lnTo>
                      <a:pt x="649" y="446"/>
                    </a:lnTo>
                    <a:lnTo>
                      <a:pt x="729" y="381"/>
                    </a:lnTo>
                    <a:lnTo>
                      <a:pt x="813" y="320"/>
                    </a:lnTo>
                    <a:lnTo>
                      <a:pt x="900" y="266"/>
                    </a:lnTo>
                    <a:lnTo>
                      <a:pt x="988" y="215"/>
                    </a:lnTo>
                    <a:lnTo>
                      <a:pt x="1078" y="171"/>
                    </a:lnTo>
                    <a:lnTo>
                      <a:pt x="1170" y="131"/>
                    </a:lnTo>
                    <a:lnTo>
                      <a:pt x="1263" y="96"/>
                    </a:lnTo>
                    <a:lnTo>
                      <a:pt x="1358" y="68"/>
                    </a:lnTo>
                    <a:lnTo>
                      <a:pt x="1454" y="44"/>
                    </a:lnTo>
                    <a:lnTo>
                      <a:pt x="1551" y="25"/>
                    </a:lnTo>
                    <a:lnTo>
                      <a:pt x="1649" y="12"/>
                    </a:lnTo>
                    <a:lnTo>
                      <a:pt x="1748" y="4"/>
                    </a:lnTo>
                    <a:lnTo>
                      <a:pt x="1846" y="0"/>
                    </a:lnTo>
                    <a:lnTo>
                      <a:pt x="1944" y="3"/>
                    </a:lnTo>
                    <a:lnTo>
                      <a:pt x="2042" y="9"/>
                    </a:lnTo>
                    <a:lnTo>
                      <a:pt x="2140" y="22"/>
                    </a:lnTo>
                    <a:lnTo>
                      <a:pt x="2237" y="40"/>
                    </a:lnTo>
                    <a:lnTo>
                      <a:pt x="2333" y="63"/>
                    </a:lnTo>
                    <a:lnTo>
                      <a:pt x="2427" y="90"/>
                    </a:lnTo>
                    <a:lnTo>
                      <a:pt x="2521" y="122"/>
                    </a:lnTo>
                    <a:lnTo>
                      <a:pt x="2614" y="161"/>
                    </a:lnTo>
                    <a:lnTo>
                      <a:pt x="2704" y="204"/>
                    </a:lnTo>
                    <a:lnTo>
                      <a:pt x="2792" y="252"/>
                    </a:lnTo>
                    <a:lnTo>
                      <a:pt x="2878" y="306"/>
                    </a:lnTo>
                    <a:lnTo>
                      <a:pt x="2961" y="365"/>
                    </a:lnTo>
                    <a:lnTo>
                      <a:pt x="3043" y="428"/>
                    </a:lnTo>
                    <a:lnTo>
                      <a:pt x="3121" y="497"/>
                    </a:lnTo>
                    <a:lnTo>
                      <a:pt x="3196" y="572"/>
                    </a:lnTo>
                    <a:lnTo>
                      <a:pt x="3266" y="650"/>
                    </a:lnTo>
                    <a:lnTo>
                      <a:pt x="3333" y="730"/>
                    </a:lnTo>
                    <a:lnTo>
                      <a:pt x="3393" y="813"/>
                    </a:lnTo>
                    <a:lnTo>
                      <a:pt x="3448" y="900"/>
                    </a:lnTo>
                    <a:lnTo>
                      <a:pt x="3498" y="988"/>
                    </a:lnTo>
                    <a:lnTo>
                      <a:pt x="3543" y="1079"/>
                    </a:lnTo>
                    <a:lnTo>
                      <a:pt x="3582" y="1170"/>
                    </a:lnTo>
                    <a:lnTo>
                      <a:pt x="3616" y="1264"/>
                    </a:lnTo>
                    <a:lnTo>
                      <a:pt x="3646" y="1359"/>
                    </a:lnTo>
                    <a:lnTo>
                      <a:pt x="3669" y="1455"/>
                    </a:lnTo>
                    <a:lnTo>
                      <a:pt x="3687" y="1552"/>
                    </a:lnTo>
                    <a:lnTo>
                      <a:pt x="3701" y="1650"/>
                    </a:lnTo>
                    <a:lnTo>
                      <a:pt x="3710" y="1747"/>
                    </a:lnTo>
                    <a:lnTo>
                      <a:pt x="3712" y="1845"/>
                    </a:lnTo>
                    <a:lnTo>
                      <a:pt x="3711" y="1945"/>
                    </a:lnTo>
                    <a:lnTo>
                      <a:pt x="3703" y="2042"/>
                    </a:lnTo>
                    <a:lnTo>
                      <a:pt x="3691" y="2140"/>
                    </a:lnTo>
                    <a:lnTo>
                      <a:pt x="3674" y="2237"/>
                    </a:lnTo>
                    <a:lnTo>
                      <a:pt x="3651" y="2333"/>
                    </a:lnTo>
                    <a:lnTo>
                      <a:pt x="3623" y="2428"/>
                    </a:lnTo>
                    <a:lnTo>
                      <a:pt x="3590" y="2522"/>
                    </a:lnTo>
                    <a:lnTo>
                      <a:pt x="3552" y="2614"/>
                    </a:lnTo>
                    <a:lnTo>
                      <a:pt x="3509" y="2705"/>
                    </a:lnTo>
                    <a:lnTo>
                      <a:pt x="3461" y="2793"/>
                    </a:lnTo>
                    <a:lnTo>
                      <a:pt x="3407" y="2879"/>
                    </a:lnTo>
                    <a:lnTo>
                      <a:pt x="3349" y="2962"/>
                    </a:lnTo>
                    <a:lnTo>
                      <a:pt x="3284" y="3043"/>
                    </a:lnTo>
                    <a:lnTo>
                      <a:pt x="3216" y="3121"/>
                    </a:lnTo>
                    <a:lnTo>
                      <a:pt x="3142" y="3197"/>
                    </a:lnTo>
                    <a:lnTo>
                      <a:pt x="3064" y="3267"/>
                    </a:lnTo>
                    <a:lnTo>
                      <a:pt x="2983" y="3332"/>
                    </a:lnTo>
                    <a:lnTo>
                      <a:pt x="2899" y="3393"/>
                    </a:lnTo>
                    <a:lnTo>
                      <a:pt x="2814" y="3449"/>
                    </a:lnTo>
                    <a:lnTo>
                      <a:pt x="2725" y="3498"/>
                    </a:lnTo>
                    <a:lnTo>
                      <a:pt x="2635" y="3542"/>
                    </a:lnTo>
                    <a:lnTo>
                      <a:pt x="2543" y="3582"/>
                    </a:lnTo>
                    <a:lnTo>
                      <a:pt x="2449" y="3617"/>
                    </a:lnTo>
                    <a:lnTo>
                      <a:pt x="2354" y="3645"/>
                    </a:lnTo>
                    <a:lnTo>
                      <a:pt x="2258" y="3670"/>
                    </a:lnTo>
                    <a:lnTo>
                      <a:pt x="2161" y="3688"/>
                    </a:lnTo>
                    <a:lnTo>
                      <a:pt x="2064" y="3702"/>
                    </a:lnTo>
                    <a:lnTo>
                      <a:pt x="1966" y="3711"/>
                    </a:lnTo>
                    <a:lnTo>
                      <a:pt x="1867" y="3713"/>
                    </a:lnTo>
                    <a:lnTo>
                      <a:pt x="1769" y="3712"/>
                    </a:lnTo>
                    <a:lnTo>
                      <a:pt x="1671" y="3704"/>
                    </a:lnTo>
                    <a:lnTo>
                      <a:pt x="1573" y="3691"/>
                    </a:lnTo>
                    <a:lnTo>
                      <a:pt x="1477" y="3675"/>
                    </a:lnTo>
                    <a:lnTo>
                      <a:pt x="1380" y="3652"/>
                    </a:lnTo>
                    <a:lnTo>
                      <a:pt x="1285" y="3624"/>
                    </a:lnTo>
                    <a:lnTo>
                      <a:pt x="1191" y="3591"/>
                    </a:lnTo>
                    <a:lnTo>
                      <a:pt x="1100" y="3553"/>
                    </a:lnTo>
                    <a:lnTo>
                      <a:pt x="1009" y="3510"/>
                    </a:lnTo>
                    <a:lnTo>
                      <a:pt x="921" y="3461"/>
                    </a:lnTo>
                    <a:lnTo>
                      <a:pt x="834" y="3408"/>
                    </a:lnTo>
                    <a:lnTo>
                      <a:pt x="751" y="3349"/>
                    </a:lnTo>
                    <a:lnTo>
                      <a:pt x="669" y="3285"/>
                    </a:lnTo>
                    <a:lnTo>
                      <a:pt x="592" y="3216"/>
                    </a:lnTo>
                    <a:lnTo>
                      <a:pt x="517" y="3143"/>
                    </a:lnTo>
                    <a:close/>
                    <a:moveTo>
                      <a:pt x="2975" y="3023"/>
                    </a:moveTo>
                    <a:lnTo>
                      <a:pt x="3045" y="2953"/>
                    </a:lnTo>
                    <a:lnTo>
                      <a:pt x="3108" y="2880"/>
                    </a:lnTo>
                    <a:lnTo>
                      <a:pt x="3167" y="2803"/>
                    </a:lnTo>
                    <a:lnTo>
                      <a:pt x="3221" y="2725"/>
                    </a:lnTo>
                    <a:lnTo>
                      <a:pt x="3269" y="2644"/>
                    </a:lnTo>
                    <a:lnTo>
                      <a:pt x="3313" y="2560"/>
                    </a:lnTo>
                    <a:lnTo>
                      <a:pt x="3351" y="2474"/>
                    </a:lnTo>
                    <a:lnTo>
                      <a:pt x="3384" y="2387"/>
                    </a:lnTo>
                    <a:lnTo>
                      <a:pt x="3411" y="2299"/>
                    </a:lnTo>
                    <a:lnTo>
                      <a:pt x="3433" y="2210"/>
                    </a:lnTo>
                    <a:lnTo>
                      <a:pt x="3452" y="2119"/>
                    </a:lnTo>
                    <a:lnTo>
                      <a:pt x="3464" y="2028"/>
                    </a:lnTo>
                    <a:lnTo>
                      <a:pt x="3471" y="1936"/>
                    </a:lnTo>
                    <a:lnTo>
                      <a:pt x="3473" y="1844"/>
                    </a:lnTo>
                    <a:lnTo>
                      <a:pt x="3470" y="1753"/>
                    </a:lnTo>
                    <a:lnTo>
                      <a:pt x="3461" y="1660"/>
                    </a:lnTo>
                    <a:lnTo>
                      <a:pt x="3447" y="1570"/>
                    </a:lnTo>
                    <a:lnTo>
                      <a:pt x="3428" y="1480"/>
                    </a:lnTo>
                    <a:lnTo>
                      <a:pt x="3404" y="1389"/>
                    </a:lnTo>
                    <a:lnTo>
                      <a:pt x="3375" y="1301"/>
                    </a:lnTo>
                    <a:lnTo>
                      <a:pt x="3340" y="1214"/>
                    </a:lnTo>
                    <a:lnTo>
                      <a:pt x="3300" y="1130"/>
                    </a:lnTo>
                    <a:lnTo>
                      <a:pt x="3255" y="1046"/>
                    </a:lnTo>
                    <a:lnTo>
                      <a:pt x="3205" y="965"/>
                    </a:lnTo>
                    <a:lnTo>
                      <a:pt x="3150" y="887"/>
                    </a:lnTo>
                    <a:lnTo>
                      <a:pt x="3089" y="811"/>
                    </a:lnTo>
                    <a:lnTo>
                      <a:pt x="3022" y="738"/>
                    </a:lnTo>
                    <a:lnTo>
                      <a:pt x="2952" y="669"/>
                    </a:lnTo>
                    <a:lnTo>
                      <a:pt x="2879" y="605"/>
                    </a:lnTo>
                    <a:lnTo>
                      <a:pt x="2802" y="546"/>
                    </a:lnTo>
                    <a:lnTo>
                      <a:pt x="2724" y="493"/>
                    </a:lnTo>
                    <a:lnTo>
                      <a:pt x="2643" y="444"/>
                    </a:lnTo>
                    <a:lnTo>
                      <a:pt x="2560" y="401"/>
                    </a:lnTo>
                    <a:lnTo>
                      <a:pt x="2474" y="363"/>
                    </a:lnTo>
                    <a:lnTo>
                      <a:pt x="2387" y="330"/>
                    </a:lnTo>
                    <a:lnTo>
                      <a:pt x="2299" y="302"/>
                    </a:lnTo>
                    <a:lnTo>
                      <a:pt x="2210" y="279"/>
                    </a:lnTo>
                    <a:lnTo>
                      <a:pt x="2118" y="262"/>
                    </a:lnTo>
                    <a:lnTo>
                      <a:pt x="2028" y="250"/>
                    </a:lnTo>
                    <a:lnTo>
                      <a:pt x="1935" y="242"/>
                    </a:lnTo>
                    <a:lnTo>
                      <a:pt x="1844" y="241"/>
                    </a:lnTo>
                    <a:lnTo>
                      <a:pt x="1752" y="244"/>
                    </a:lnTo>
                    <a:lnTo>
                      <a:pt x="1660" y="252"/>
                    </a:lnTo>
                    <a:lnTo>
                      <a:pt x="1569" y="266"/>
                    </a:lnTo>
                    <a:lnTo>
                      <a:pt x="1479" y="285"/>
                    </a:lnTo>
                    <a:lnTo>
                      <a:pt x="1389" y="309"/>
                    </a:lnTo>
                    <a:lnTo>
                      <a:pt x="1301" y="338"/>
                    </a:lnTo>
                    <a:lnTo>
                      <a:pt x="1214" y="373"/>
                    </a:lnTo>
                    <a:lnTo>
                      <a:pt x="1129" y="413"/>
                    </a:lnTo>
                    <a:lnTo>
                      <a:pt x="1045" y="458"/>
                    </a:lnTo>
                    <a:lnTo>
                      <a:pt x="965" y="509"/>
                    </a:lnTo>
                    <a:lnTo>
                      <a:pt x="886" y="564"/>
                    </a:lnTo>
                    <a:lnTo>
                      <a:pt x="811" y="625"/>
                    </a:lnTo>
                    <a:lnTo>
                      <a:pt x="737" y="690"/>
                    </a:lnTo>
                    <a:lnTo>
                      <a:pt x="668" y="760"/>
                    </a:lnTo>
                    <a:lnTo>
                      <a:pt x="604" y="834"/>
                    </a:lnTo>
                    <a:lnTo>
                      <a:pt x="545" y="910"/>
                    </a:lnTo>
                    <a:lnTo>
                      <a:pt x="492" y="990"/>
                    </a:lnTo>
                    <a:lnTo>
                      <a:pt x="444" y="1071"/>
                    </a:lnTo>
                    <a:lnTo>
                      <a:pt x="401" y="1154"/>
                    </a:lnTo>
                    <a:lnTo>
                      <a:pt x="362" y="1239"/>
                    </a:lnTo>
                    <a:lnTo>
                      <a:pt x="330" y="1326"/>
                    </a:lnTo>
                    <a:lnTo>
                      <a:pt x="301" y="1414"/>
                    </a:lnTo>
                    <a:lnTo>
                      <a:pt x="279" y="1504"/>
                    </a:lnTo>
                    <a:lnTo>
                      <a:pt x="262" y="1595"/>
                    </a:lnTo>
                    <a:lnTo>
                      <a:pt x="249" y="1686"/>
                    </a:lnTo>
                    <a:lnTo>
                      <a:pt x="241" y="1778"/>
                    </a:lnTo>
                    <a:lnTo>
                      <a:pt x="240" y="1869"/>
                    </a:lnTo>
                    <a:lnTo>
                      <a:pt x="244" y="1962"/>
                    </a:lnTo>
                    <a:lnTo>
                      <a:pt x="252" y="2053"/>
                    </a:lnTo>
                    <a:lnTo>
                      <a:pt x="265" y="2145"/>
                    </a:lnTo>
                    <a:lnTo>
                      <a:pt x="284" y="2235"/>
                    </a:lnTo>
                    <a:lnTo>
                      <a:pt x="308" y="2324"/>
                    </a:lnTo>
                    <a:lnTo>
                      <a:pt x="337" y="2412"/>
                    </a:lnTo>
                    <a:lnTo>
                      <a:pt x="372" y="2499"/>
                    </a:lnTo>
                    <a:lnTo>
                      <a:pt x="412" y="2584"/>
                    </a:lnTo>
                    <a:lnTo>
                      <a:pt x="457" y="2667"/>
                    </a:lnTo>
                    <a:lnTo>
                      <a:pt x="508" y="2749"/>
                    </a:lnTo>
                    <a:lnTo>
                      <a:pt x="563" y="2827"/>
                    </a:lnTo>
                    <a:lnTo>
                      <a:pt x="624" y="2903"/>
                    </a:lnTo>
                    <a:lnTo>
                      <a:pt x="690" y="2976"/>
                    </a:lnTo>
                    <a:lnTo>
                      <a:pt x="760" y="3044"/>
                    </a:lnTo>
                    <a:lnTo>
                      <a:pt x="833" y="3109"/>
                    </a:lnTo>
                    <a:lnTo>
                      <a:pt x="910" y="3168"/>
                    </a:lnTo>
                    <a:lnTo>
                      <a:pt x="989" y="3221"/>
                    </a:lnTo>
                    <a:lnTo>
                      <a:pt x="1070" y="3269"/>
                    </a:lnTo>
                    <a:lnTo>
                      <a:pt x="1154" y="3313"/>
                    </a:lnTo>
                    <a:lnTo>
                      <a:pt x="1238" y="3350"/>
                    </a:lnTo>
                    <a:lnTo>
                      <a:pt x="1325" y="3384"/>
                    </a:lnTo>
                    <a:lnTo>
                      <a:pt x="1413" y="3411"/>
                    </a:lnTo>
                    <a:lnTo>
                      <a:pt x="1504" y="3434"/>
                    </a:lnTo>
                    <a:lnTo>
                      <a:pt x="1594" y="3452"/>
                    </a:lnTo>
                    <a:lnTo>
                      <a:pt x="1686" y="3465"/>
                    </a:lnTo>
                    <a:lnTo>
                      <a:pt x="1777" y="3471"/>
                    </a:lnTo>
                    <a:lnTo>
                      <a:pt x="1869" y="3474"/>
                    </a:lnTo>
                    <a:lnTo>
                      <a:pt x="1961" y="3470"/>
                    </a:lnTo>
                    <a:lnTo>
                      <a:pt x="2053" y="3461"/>
                    </a:lnTo>
                    <a:lnTo>
                      <a:pt x="2144" y="3448"/>
                    </a:lnTo>
                    <a:lnTo>
                      <a:pt x="2234" y="3428"/>
                    </a:lnTo>
                    <a:lnTo>
                      <a:pt x="2324" y="3405"/>
                    </a:lnTo>
                    <a:lnTo>
                      <a:pt x="2412" y="3375"/>
                    </a:lnTo>
                    <a:lnTo>
                      <a:pt x="2499" y="3340"/>
                    </a:lnTo>
                    <a:lnTo>
                      <a:pt x="2583" y="3301"/>
                    </a:lnTo>
                    <a:lnTo>
                      <a:pt x="2667" y="3256"/>
                    </a:lnTo>
                    <a:lnTo>
                      <a:pt x="2748" y="3206"/>
                    </a:lnTo>
                    <a:lnTo>
                      <a:pt x="2827" y="3149"/>
                    </a:lnTo>
                    <a:lnTo>
                      <a:pt x="2903" y="3090"/>
                    </a:lnTo>
                    <a:lnTo>
                      <a:pt x="2975" y="3023"/>
                    </a:lnTo>
                    <a:close/>
                    <a:moveTo>
                      <a:pt x="760" y="2909"/>
                    </a:moveTo>
                    <a:lnTo>
                      <a:pt x="695" y="2838"/>
                    </a:lnTo>
                    <a:lnTo>
                      <a:pt x="636" y="2763"/>
                    </a:lnTo>
                    <a:lnTo>
                      <a:pt x="582" y="2687"/>
                    </a:lnTo>
                    <a:lnTo>
                      <a:pt x="534" y="2608"/>
                    </a:lnTo>
                    <a:lnTo>
                      <a:pt x="491" y="2526"/>
                    </a:lnTo>
                    <a:lnTo>
                      <a:pt x="453" y="2443"/>
                    </a:lnTo>
                    <a:lnTo>
                      <a:pt x="420" y="2357"/>
                    </a:lnTo>
                    <a:lnTo>
                      <a:pt x="393" y="2271"/>
                    </a:lnTo>
                    <a:lnTo>
                      <a:pt x="371" y="2183"/>
                    </a:lnTo>
                    <a:lnTo>
                      <a:pt x="354" y="2094"/>
                    </a:lnTo>
                    <a:lnTo>
                      <a:pt x="343" y="2005"/>
                    </a:lnTo>
                    <a:lnTo>
                      <a:pt x="337" y="1915"/>
                    </a:lnTo>
                    <a:lnTo>
                      <a:pt x="336" y="1825"/>
                    </a:lnTo>
                    <a:lnTo>
                      <a:pt x="341" y="1736"/>
                    </a:lnTo>
                    <a:lnTo>
                      <a:pt x="351" y="1647"/>
                    </a:lnTo>
                    <a:lnTo>
                      <a:pt x="366" y="1557"/>
                    </a:lnTo>
                    <a:lnTo>
                      <a:pt x="386" y="1469"/>
                    </a:lnTo>
                    <a:lnTo>
                      <a:pt x="412" y="1384"/>
                    </a:lnTo>
                    <a:lnTo>
                      <a:pt x="442" y="1298"/>
                    </a:lnTo>
                    <a:lnTo>
                      <a:pt x="479" y="1214"/>
                    </a:lnTo>
                    <a:lnTo>
                      <a:pt x="519" y="1132"/>
                    </a:lnTo>
                    <a:lnTo>
                      <a:pt x="566" y="1053"/>
                    </a:lnTo>
                    <a:lnTo>
                      <a:pt x="617" y="975"/>
                    </a:lnTo>
                    <a:lnTo>
                      <a:pt x="674" y="900"/>
                    </a:lnTo>
                    <a:lnTo>
                      <a:pt x="736" y="828"/>
                    </a:lnTo>
                    <a:lnTo>
                      <a:pt x="804" y="760"/>
                    </a:lnTo>
                    <a:lnTo>
                      <a:pt x="875" y="696"/>
                    </a:lnTo>
                    <a:lnTo>
                      <a:pt x="949" y="636"/>
                    </a:lnTo>
                    <a:lnTo>
                      <a:pt x="1026" y="583"/>
                    </a:lnTo>
                    <a:lnTo>
                      <a:pt x="1106" y="535"/>
                    </a:lnTo>
                    <a:lnTo>
                      <a:pt x="1188" y="492"/>
                    </a:lnTo>
                    <a:lnTo>
                      <a:pt x="1271" y="453"/>
                    </a:lnTo>
                    <a:lnTo>
                      <a:pt x="1356" y="420"/>
                    </a:lnTo>
                    <a:lnTo>
                      <a:pt x="1443" y="393"/>
                    </a:lnTo>
                    <a:lnTo>
                      <a:pt x="1530" y="372"/>
                    </a:lnTo>
                    <a:lnTo>
                      <a:pt x="1619" y="355"/>
                    </a:lnTo>
                    <a:lnTo>
                      <a:pt x="1708" y="344"/>
                    </a:lnTo>
                    <a:lnTo>
                      <a:pt x="1797" y="338"/>
                    </a:lnTo>
                    <a:lnTo>
                      <a:pt x="1888" y="337"/>
                    </a:lnTo>
                    <a:lnTo>
                      <a:pt x="1977" y="341"/>
                    </a:lnTo>
                    <a:lnTo>
                      <a:pt x="2067" y="352"/>
                    </a:lnTo>
                    <a:lnTo>
                      <a:pt x="2155" y="366"/>
                    </a:lnTo>
                    <a:lnTo>
                      <a:pt x="2243" y="387"/>
                    </a:lnTo>
                    <a:lnTo>
                      <a:pt x="2330" y="411"/>
                    </a:lnTo>
                    <a:lnTo>
                      <a:pt x="2415" y="443"/>
                    </a:lnTo>
                    <a:lnTo>
                      <a:pt x="2499" y="479"/>
                    </a:lnTo>
                    <a:lnTo>
                      <a:pt x="2581" y="520"/>
                    </a:lnTo>
                    <a:lnTo>
                      <a:pt x="2661" y="566"/>
                    </a:lnTo>
                    <a:lnTo>
                      <a:pt x="2738" y="618"/>
                    </a:lnTo>
                    <a:lnTo>
                      <a:pt x="2812" y="675"/>
                    </a:lnTo>
                    <a:lnTo>
                      <a:pt x="2885" y="737"/>
                    </a:lnTo>
                    <a:lnTo>
                      <a:pt x="2954" y="804"/>
                    </a:lnTo>
                    <a:lnTo>
                      <a:pt x="3018" y="875"/>
                    </a:lnTo>
                    <a:lnTo>
                      <a:pt x="3077" y="950"/>
                    </a:lnTo>
                    <a:lnTo>
                      <a:pt x="3131" y="1027"/>
                    </a:lnTo>
                    <a:lnTo>
                      <a:pt x="3179" y="1106"/>
                    </a:lnTo>
                    <a:lnTo>
                      <a:pt x="3222" y="1188"/>
                    </a:lnTo>
                    <a:lnTo>
                      <a:pt x="3260" y="1272"/>
                    </a:lnTo>
                    <a:lnTo>
                      <a:pt x="3292" y="1356"/>
                    </a:lnTo>
                    <a:lnTo>
                      <a:pt x="3319" y="1443"/>
                    </a:lnTo>
                    <a:lnTo>
                      <a:pt x="3341" y="1530"/>
                    </a:lnTo>
                    <a:lnTo>
                      <a:pt x="3358" y="1620"/>
                    </a:lnTo>
                    <a:lnTo>
                      <a:pt x="3369" y="1709"/>
                    </a:lnTo>
                    <a:lnTo>
                      <a:pt x="3376" y="1798"/>
                    </a:lnTo>
                    <a:lnTo>
                      <a:pt x="3376" y="1888"/>
                    </a:lnTo>
                    <a:lnTo>
                      <a:pt x="3371" y="1977"/>
                    </a:lnTo>
                    <a:lnTo>
                      <a:pt x="3362" y="2067"/>
                    </a:lnTo>
                    <a:lnTo>
                      <a:pt x="3346" y="2156"/>
                    </a:lnTo>
                    <a:lnTo>
                      <a:pt x="3326" y="2244"/>
                    </a:lnTo>
                    <a:lnTo>
                      <a:pt x="3301" y="2331"/>
                    </a:lnTo>
                    <a:lnTo>
                      <a:pt x="3271" y="2416"/>
                    </a:lnTo>
                    <a:lnTo>
                      <a:pt x="3235" y="2499"/>
                    </a:lnTo>
                    <a:lnTo>
                      <a:pt x="3193" y="2582"/>
                    </a:lnTo>
                    <a:lnTo>
                      <a:pt x="3147" y="2662"/>
                    </a:lnTo>
                    <a:lnTo>
                      <a:pt x="3095" y="2738"/>
                    </a:lnTo>
                    <a:lnTo>
                      <a:pt x="3038" y="2813"/>
                    </a:lnTo>
                    <a:lnTo>
                      <a:pt x="2976" y="2885"/>
                    </a:lnTo>
                    <a:lnTo>
                      <a:pt x="2910" y="2954"/>
                    </a:lnTo>
                    <a:lnTo>
                      <a:pt x="2837" y="3019"/>
                    </a:lnTo>
                    <a:lnTo>
                      <a:pt x="2763" y="3077"/>
                    </a:lnTo>
                    <a:lnTo>
                      <a:pt x="2686" y="3131"/>
                    </a:lnTo>
                    <a:lnTo>
                      <a:pt x="2607" y="3179"/>
                    </a:lnTo>
                    <a:lnTo>
                      <a:pt x="2526" y="3223"/>
                    </a:lnTo>
                    <a:lnTo>
                      <a:pt x="2442" y="3260"/>
                    </a:lnTo>
                    <a:lnTo>
                      <a:pt x="2356" y="3293"/>
                    </a:lnTo>
                    <a:lnTo>
                      <a:pt x="2270" y="3320"/>
                    </a:lnTo>
                    <a:lnTo>
                      <a:pt x="2182" y="3341"/>
                    </a:lnTo>
                    <a:lnTo>
                      <a:pt x="2093" y="3358"/>
                    </a:lnTo>
                    <a:lnTo>
                      <a:pt x="2004" y="3370"/>
                    </a:lnTo>
                    <a:lnTo>
                      <a:pt x="1915" y="3375"/>
                    </a:lnTo>
                    <a:lnTo>
                      <a:pt x="1824" y="3376"/>
                    </a:lnTo>
                    <a:lnTo>
                      <a:pt x="1735" y="3372"/>
                    </a:lnTo>
                    <a:lnTo>
                      <a:pt x="1646" y="3363"/>
                    </a:lnTo>
                    <a:lnTo>
                      <a:pt x="1557" y="3347"/>
                    </a:lnTo>
                    <a:lnTo>
                      <a:pt x="1470" y="3327"/>
                    </a:lnTo>
                    <a:lnTo>
                      <a:pt x="1383" y="3302"/>
                    </a:lnTo>
                    <a:lnTo>
                      <a:pt x="1297" y="3271"/>
                    </a:lnTo>
                    <a:lnTo>
                      <a:pt x="1214" y="3235"/>
                    </a:lnTo>
                    <a:lnTo>
                      <a:pt x="1131" y="3194"/>
                    </a:lnTo>
                    <a:lnTo>
                      <a:pt x="1052" y="3147"/>
                    </a:lnTo>
                    <a:lnTo>
                      <a:pt x="974" y="3095"/>
                    </a:lnTo>
                    <a:lnTo>
                      <a:pt x="900" y="3039"/>
                    </a:lnTo>
                    <a:lnTo>
                      <a:pt x="829" y="2977"/>
                    </a:lnTo>
                    <a:lnTo>
                      <a:pt x="760" y="2909"/>
                    </a:lnTo>
                    <a:close/>
                    <a:moveTo>
                      <a:pt x="1954" y="2579"/>
                    </a:moveTo>
                    <a:lnTo>
                      <a:pt x="1958" y="2566"/>
                    </a:lnTo>
                    <a:lnTo>
                      <a:pt x="1962" y="2556"/>
                    </a:lnTo>
                    <a:lnTo>
                      <a:pt x="1966" y="2545"/>
                    </a:lnTo>
                    <a:lnTo>
                      <a:pt x="1971" y="2538"/>
                    </a:lnTo>
                    <a:lnTo>
                      <a:pt x="1979" y="2531"/>
                    </a:lnTo>
                    <a:lnTo>
                      <a:pt x="1989" y="2523"/>
                    </a:lnTo>
                    <a:lnTo>
                      <a:pt x="2003" y="2516"/>
                    </a:lnTo>
                    <a:lnTo>
                      <a:pt x="2021" y="2508"/>
                    </a:lnTo>
                    <a:lnTo>
                      <a:pt x="2042" y="2499"/>
                    </a:lnTo>
                    <a:lnTo>
                      <a:pt x="2068" y="2490"/>
                    </a:lnTo>
                    <a:lnTo>
                      <a:pt x="2100" y="2478"/>
                    </a:lnTo>
                    <a:lnTo>
                      <a:pt x="2129" y="2465"/>
                    </a:lnTo>
                    <a:lnTo>
                      <a:pt x="2160" y="2448"/>
                    </a:lnTo>
                    <a:lnTo>
                      <a:pt x="2191" y="2427"/>
                    </a:lnTo>
                    <a:lnTo>
                      <a:pt x="2221" y="2403"/>
                    </a:lnTo>
                    <a:lnTo>
                      <a:pt x="2249" y="2377"/>
                    </a:lnTo>
                    <a:lnTo>
                      <a:pt x="2276" y="2350"/>
                    </a:lnTo>
                    <a:lnTo>
                      <a:pt x="2299" y="2322"/>
                    </a:lnTo>
                    <a:lnTo>
                      <a:pt x="2318" y="2295"/>
                    </a:lnTo>
                    <a:lnTo>
                      <a:pt x="2331" y="2268"/>
                    </a:lnTo>
                    <a:lnTo>
                      <a:pt x="2347" y="2225"/>
                    </a:lnTo>
                    <a:lnTo>
                      <a:pt x="2357" y="2182"/>
                    </a:lnTo>
                    <a:lnTo>
                      <a:pt x="2361" y="2139"/>
                    </a:lnTo>
                    <a:lnTo>
                      <a:pt x="2359" y="2096"/>
                    </a:lnTo>
                    <a:lnTo>
                      <a:pt x="2351" y="2053"/>
                    </a:lnTo>
                    <a:lnTo>
                      <a:pt x="2337" y="2012"/>
                    </a:lnTo>
                    <a:lnTo>
                      <a:pt x="2318" y="1972"/>
                    </a:lnTo>
                    <a:lnTo>
                      <a:pt x="2294" y="1935"/>
                    </a:lnTo>
                    <a:lnTo>
                      <a:pt x="2266" y="1898"/>
                    </a:lnTo>
                    <a:lnTo>
                      <a:pt x="2233" y="1865"/>
                    </a:lnTo>
                    <a:lnTo>
                      <a:pt x="2195" y="1834"/>
                    </a:lnTo>
                    <a:lnTo>
                      <a:pt x="2153" y="1807"/>
                    </a:lnTo>
                    <a:lnTo>
                      <a:pt x="2106" y="1783"/>
                    </a:lnTo>
                    <a:lnTo>
                      <a:pt x="2092" y="1779"/>
                    </a:lnTo>
                    <a:lnTo>
                      <a:pt x="2073" y="1773"/>
                    </a:lnTo>
                    <a:lnTo>
                      <a:pt x="2047" y="1767"/>
                    </a:lnTo>
                    <a:lnTo>
                      <a:pt x="2018" y="1761"/>
                    </a:lnTo>
                    <a:lnTo>
                      <a:pt x="1986" y="1755"/>
                    </a:lnTo>
                    <a:lnTo>
                      <a:pt x="1951" y="1749"/>
                    </a:lnTo>
                    <a:lnTo>
                      <a:pt x="1917" y="1744"/>
                    </a:lnTo>
                    <a:lnTo>
                      <a:pt x="1872" y="1737"/>
                    </a:lnTo>
                    <a:lnTo>
                      <a:pt x="1834" y="1731"/>
                    </a:lnTo>
                    <a:lnTo>
                      <a:pt x="1801" y="1726"/>
                    </a:lnTo>
                    <a:lnTo>
                      <a:pt x="1773" y="1719"/>
                    </a:lnTo>
                    <a:lnTo>
                      <a:pt x="1748" y="1712"/>
                    </a:lnTo>
                    <a:lnTo>
                      <a:pt x="1726" y="1704"/>
                    </a:lnTo>
                    <a:lnTo>
                      <a:pt x="1707" y="1695"/>
                    </a:lnTo>
                    <a:lnTo>
                      <a:pt x="1689" y="1684"/>
                    </a:lnTo>
                    <a:lnTo>
                      <a:pt x="1671" y="1672"/>
                    </a:lnTo>
                    <a:lnTo>
                      <a:pt x="1653" y="1656"/>
                    </a:lnTo>
                    <a:lnTo>
                      <a:pt x="1634" y="1639"/>
                    </a:lnTo>
                    <a:lnTo>
                      <a:pt x="1604" y="1607"/>
                    </a:lnTo>
                    <a:lnTo>
                      <a:pt x="1582" y="1574"/>
                    </a:lnTo>
                    <a:lnTo>
                      <a:pt x="1566" y="1541"/>
                    </a:lnTo>
                    <a:lnTo>
                      <a:pt x="1557" y="1507"/>
                    </a:lnTo>
                    <a:lnTo>
                      <a:pt x="1554" y="1473"/>
                    </a:lnTo>
                    <a:lnTo>
                      <a:pt x="1556" y="1439"/>
                    </a:lnTo>
                    <a:lnTo>
                      <a:pt x="1564" y="1405"/>
                    </a:lnTo>
                    <a:lnTo>
                      <a:pt x="1577" y="1373"/>
                    </a:lnTo>
                    <a:lnTo>
                      <a:pt x="1596" y="1343"/>
                    </a:lnTo>
                    <a:lnTo>
                      <a:pt x="1620" y="1315"/>
                    </a:lnTo>
                    <a:lnTo>
                      <a:pt x="1648" y="1289"/>
                    </a:lnTo>
                    <a:lnTo>
                      <a:pt x="1680" y="1265"/>
                    </a:lnTo>
                    <a:lnTo>
                      <a:pt x="1717" y="1245"/>
                    </a:lnTo>
                    <a:lnTo>
                      <a:pt x="1757" y="1229"/>
                    </a:lnTo>
                    <a:lnTo>
                      <a:pt x="1801" y="1216"/>
                    </a:lnTo>
                    <a:lnTo>
                      <a:pt x="1848" y="1209"/>
                    </a:lnTo>
                    <a:lnTo>
                      <a:pt x="1899" y="1205"/>
                    </a:lnTo>
                    <a:lnTo>
                      <a:pt x="1933" y="1205"/>
                    </a:lnTo>
                    <a:lnTo>
                      <a:pt x="1962" y="1207"/>
                    </a:lnTo>
                    <a:lnTo>
                      <a:pt x="1987" y="1210"/>
                    </a:lnTo>
                    <a:lnTo>
                      <a:pt x="2011" y="1215"/>
                    </a:lnTo>
                    <a:lnTo>
                      <a:pt x="2034" y="1223"/>
                    </a:lnTo>
                    <a:lnTo>
                      <a:pt x="2059" y="1233"/>
                    </a:lnTo>
                    <a:lnTo>
                      <a:pt x="2086" y="1246"/>
                    </a:lnTo>
                    <a:lnTo>
                      <a:pt x="2124" y="1267"/>
                    </a:lnTo>
                    <a:lnTo>
                      <a:pt x="2155" y="1290"/>
                    </a:lnTo>
                    <a:lnTo>
                      <a:pt x="2182" y="1315"/>
                    </a:lnTo>
                    <a:lnTo>
                      <a:pt x="2204" y="1342"/>
                    </a:lnTo>
                    <a:lnTo>
                      <a:pt x="2223" y="1373"/>
                    </a:lnTo>
                    <a:lnTo>
                      <a:pt x="2238" y="1408"/>
                    </a:lnTo>
                    <a:lnTo>
                      <a:pt x="2249" y="1449"/>
                    </a:lnTo>
                    <a:lnTo>
                      <a:pt x="2256" y="1473"/>
                    </a:lnTo>
                    <a:lnTo>
                      <a:pt x="2261" y="1490"/>
                    </a:lnTo>
                    <a:lnTo>
                      <a:pt x="2267" y="1503"/>
                    </a:lnTo>
                    <a:lnTo>
                      <a:pt x="2275" y="1511"/>
                    </a:lnTo>
                    <a:lnTo>
                      <a:pt x="2283" y="1516"/>
                    </a:lnTo>
                    <a:lnTo>
                      <a:pt x="2294" y="1519"/>
                    </a:lnTo>
                    <a:lnTo>
                      <a:pt x="2309" y="1519"/>
                    </a:lnTo>
                    <a:lnTo>
                      <a:pt x="2326" y="1519"/>
                    </a:lnTo>
                    <a:lnTo>
                      <a:pt x="2338" y="1516"/>
                    </a:lnTo>
                    <a:lnTo>
                      <a:pt x="2346" y="1510"/>
                    </a:lnTo>
                    <a:lnTo>
                      <a:pt x="2351" y="1500"/>
                    </a:lnTo>
                    <a:lnTo>
                      <a:pt x="2354" y="1483"/>
                    </a:lnTo>
                    <a:lnTo>
                      <a:pt x="2356" y="1460"/>
                    </a:lnTo>
                    <a:lnTo>
                      <a:pt x="2356" y="1416"/>
                    </a:lnTo>
                    <a:lnTo>
                      <a:pt x="2347" y="1372"/>
                    </a:lnTo>
                    <a:lnTo>
                      <a:pt x="2331" y="1329"/>
                    </a:lnTo>
                    <a:lnTo>
                      <a:pt x="2309" y="1289"/>
                    </a:lnTo>
                    <a:lnTo>
                      <a:pt x="2280" y="1249"/>
                    </a:lnTo>
                    <a:lnTo>
                      <a:pt x="2245" y="1213"/>
                    </a:lnTo>
                    <a:lnTo>
                      <a:pt x="2204" y="1180"/>
                    </a:lnTo>
                    <a:lnTo>
                      <a:pt x="2159" y="1151"/>
                    </a:lnTo>
                    <a:lnTo>
                      <a:pt x="2108" y="1126"/>
                    </a:lnTo>
                    <a:lnTo>
                      <a:pt x="2054" y="1106"/>
                    </a:lnTo>
                    <a:lnTo>
                      <a:pt x="2028" y="1098"/>
                    </a:lnTo>
                    <a:lnTo>
                      <a:pt x="2006" y="1090"/>
                    </a:lnTo>
                    <a:lnTo>
                      <a:pt x="1992" y="1082"/>
                    </a:lnTo>
                    <a:lnTo>
                      <a:pt x="1979" y="1073"/>
                    </a:lnTo>
                    <a:lnTo>
                      <a:pt x="1970" y="1063"/>
                    </a:lnTo>
                    <a:lnTo>
                      <a:pt x="1963" y="1049"/>
                    </a:lnTo>
                    <a:lnTo>
                      <a:pt x="1958" y="1032"/>
                    </a:lnTo>
                    <a:lnTo>
                      <a:pt x="1948" y="1006"/>
                    </a:lnTo>
                    <a:lnTo>
                      <a:pt x="1935" y="986"/>
                    </a:lnTo>
                    <a:lnTo>
                      <a:pt x="1922" y="973"/>
                    </a:lnTo>
                    <a:lnTo>
                      <a:pt x="1908" y="966"/>
                    </a:lnTo>
                    <a:lnTo>
                      <a:pt x="1893" y="966"/>
                    </a:lnTo>
                    <a:lnTo>
                      <a:pt x="1880" y="973"/>
                    </a:lnTo>
                    <a:lnTo>
                      <a:pt x="1866" y="986"/>
                    </a:lnTo>
                    <a:lnTo>
                      <a:pt x="1854" y="1006"/>
                    </a:lnTo>
                    <a:lnTo>
                      <a:pt x="1844" y="1032"/>
                    </a:lnTo>
                    <a:lnTo>
                      <a:pt x="1836" y="1054"/>
                    </a:lnTo>
                    <a:lnTo>
                      <a:pt x="1826" y="1070"/>
                    </a:lnTo>
                    <a:lnTo>
                      <a:pt x="1812" y="1082"/>
                    </a:lnTo>
                    <a:lnTo>
                      <a:pt x="1794" y="1092"/>
                    </a:lnTo>
                    <a:lnTo>
                      <a:pt x="1769" y="1100"/>
                    </a:lnTo>
                    <a:lnTo>
                      <a:pt x="1718" y="1117"/>
                    </a:lnTo>
                    <a:lnTo>
                      <a:pt x="1671" y="1137"/>
                    </a:lnTo>
                    <a:lnTo>
                      <a:pt x="1629" y="1161"/>
                    </a:lnTo>
                    <a:lnTo>
                      <a:pt x="1590" y="1187"/>
                    </a:lnTo>
                    <a:lnTo>
                      <a:pt x="1556" y="1216"/>
                    </a:lnTo>
                    <a:lnTo>
                      <a:pt x="1526" y="1248"/>
                    </a:lnTo>
                    <a:lnTo>
                      <a:pt x="1500" y="1283"/>
                    </a:lnTo>
                    <a:lnTo>
                      <a:pt x="1479" y="1320"/>
                    </a:lnTo>
                    <a:lnTo>
                      <a:pt x="1460" y="1368"/>
                    </a:lnTo>
                    <a:lnTo>
                      <a:pt x="1447" y="1415"/>
                    </a:lnTo>
                    <a:lnTo>
                      <a:pt x="1443" y="1463"/>
                    </a:lnTo>
                    <a:lnTo>
                      <a:pt x="1444" y="1510"/>
                    </a:lnTo>
                    <a:lnTo>
                      <a:pt x="1453" y="1555"/>
                    </a:lnTo>
                    <a:lnTo>
                      <a:pt x="1468" y="1600"/>
                    </a:lnTo>
                    <a:lnTo>
                      <a:pt x="1489" y="1643"/>
                    </a:lnTo>
                    <a:lnTo>
                      <a:pt x="1517" y="1685"/>
                    </a:lnTo>
                    <a:lnTo>
                      <a:pt x="1552" y="1725"/>
                    </a:lnTo>
                    <a:lnTo>
                      <a:pt x="1583" y="1751"/>
                    </a:lnTo>
                    <a:lnTo>
                      <a:pt x="1614" y="1774"/>
                    </a:lnTo>
                    <a:lnTo>
                      <a:pt x="1649" y="1795"/>
                    </a:lnTo>
                    <a:lnTo>
                      <a:pt x="1687" y="1813"/>
                    </a:lnTo>
                    <a:lnTo>
                      <a:pt x="1727" y="1827"/>
                    </a:lnTo>
                    <a:lnTo>
                      <a:pt x="1773" y="1840"/>
                    </a:lnTo>
                    <a:lnTo>
                      <a:pt x="1821" y="1849"/>
                    </a:lnTo>
                    <a:lnTo>
                      <a:pt x="1875" y="1857"/>
                    </a:lnTo>
                    <a:lnTo>
                      <a:pt x="1932" y="1865"/>
                    </a:lnTo>
                    <a:lnTo>
                      <a:pt x="1980" y="1874"/>
                    </a:lnTo>
                    <a:lnTo>
                      <a:pt x="2023" y="1884"/>
                    </a:lnTo>
                    <a:lnTo>
                      <a:pt x="2060" y="1895"/>
                    </a:lnTo>
                    <a:lnTo>
                      <a:pt x="2093" y="1910"/>
                    </a:lnTo>
                    <a:lnTo>
                      <a:pt x="2123" y="1927"/>
                    </a:lnTo>
                    <a:lnTo>
                      <a:pt x="2150" y="1946"/>
                    </a:lnTo>
                    <a:lnTo>
                      <a:pt x="2176" y="1968"/>
                    </a:lnTo>
                    <a:lnTo>
                      <a:pt x="2202" y="1999"/>
                    </a:lnTo>
                    <a:lnTo>
                      <a:pt x="2222" y="2031"/>
                    </a:lnTo>
                    <a:lnTo>
                      <a:pt x="2238" y="2063"/>
                    </a:lnTo>
                    <a:lnTo>
                      <a:pt x="2246" y="2097"/>
                    </a:lnTo>
                    <a:lnTo>
                      <a:pt x="2249" y="2131"/>
                    </a:lnTo>
                    <a:lnTo>
                      <a:pt x="2246" y="2164"/>
                    </a:lnTo>
                    <a:lnTo>
                      <a:pt x="2237" y="2198"/>
                    </a:lnTo>
                    <a:lnTo>
                      <a:pt x="2222" y="2230"/>
                    </a:lnTo>
                    <a:lnTo>
                      <a:pt x="2200" y="2263"/>
                    </a:lnTo>
                    <a:lnTo>
                      <a:pt x="2175" y="2294"/>
                    </a:lnTo>
                    <a:lnTo>
                      <a:pt x="2144" y="2321"/>
                    </a:lnTo>
                    <a:lnTo>
                      <a:pt x="2110" y="2343"/>
                    </a:lnTo>
                    <a:lnTo>
                      <a:pt x="2075" y="2363"/>
                    </a:lnTo>
                    <a:lnTo>
                      <a:pt x="2036" y="2377"/>
                    </a:lnTo>
                    <a:lnTo>
                      <a:pt x="1995" y="2387"/>
                    </a:lnTo>
                    <a:lnTo>
                      <a:pt x="1950" y="2393"/>
                    </a:lnTo>
                    <a:lnTo>
                      <a:pt x="1901" y="2395"/>
                    </a:lnTo>
                    <a:lnTo>
                      <a:pt x="1854" y="2393"/>
                    </a:lnTo>
                    <a:lnTo>
                      <a:pt x="1809" y="2386"/>
                    </a:lnTo>
                    <a:lnTo>
                      <a:pt x="1766" y="2376"/>
                    </a:lnTo>
                    <a:lnTo>
                      <a:pt x="1726" y="2361"/>
                    </a:lnTo>
                    <a:lnTo>
                      <a:pt x="1690" y="2343"/>
                    </a:lnTo>
                    <a:lnTo>
                      <a:pt x="1657" y="2321"/>
                    </a:lnTo>
                    <a:lnTo>
                      <a:pt x="1629" y="2296"/>
                    </a:lnTo>
                    <a:lnTo>
                      <a:pt x="1603" y="2267"/>
                    </a:lnTo>
                    <a:lnTo>
                      <a:pt x="1583" y="2235"/>
                    </a:lnTo>
                    <a:lnTo>
                      <a:pt x="1567" y="2200"/>
                    </a:lnTo>
                    <a:lnTo>
                      <a:pt x="1555" y="2162"/>
                    </a:lnTo>
                    <a:lnTo>
                      <a:pt x="1549" y="2139"/>
                    </a:lnTo>
                    <a:lnTo>
                      <a:pt x="1544" y="2121"/>
                    </a:lnTo>
                    <a:lnTo>
                      <a:pt x="1539" y="2108"/>
                    </a:lnTo>
                    <a:lnTo>
                      <a:pt x="1533" y="2099"/>
                    </a:lnTo>
                    <a:lnTo>
                      <a:pt x="1526" y="2093"/>
                    </a:lnTo>
                    <a:lnTo>
                      <a:pt x="1517" y="2089"/>
                    </a:lnTo>
                    <a:lnTo>
                      <a:pt x="1507" y="2088"/>
                    </a:lnTo>
                    <a:lnTo>
                      <a:pt x="1494" y="2088"/>
                    </a:lnTo>
                    <a:lnTo>
                      <a:pt x="1477" y="2088"/>
                    </a:lnTo>
                    <a:lnTo>
                      <a:pt x="1464" y="2090"/>
                    </a:lnTo>
                    <a:lnTo>
                      <a:pt x="1456" y="2096"/>
                    </a:lnTo>
                    <a:lnTo>
                      <a:pt x="1451" y="2104"/>
                    </a:lnTo>
                    <a:lnTo>
                      <a:pt x="1447" y="2116"/>
                    </a:lnTo>
                    <a:lnTo>
                      <a:pt x="1445" y="2133"/>
                    </a:lnTo>
                    <a:lnTo>
                      <a:pt x="1444" y="2169"/>
                    </a:lnTo>
                    <a:lnTo>
                      <a:pt x="1450" y="2208"/>
                    </a:lnTo>
                    <a:lnTo>
                      <a:pt x="1461" y="2245"/>
                    </a:lnTo>
                    <a:lnTo>
                      <a:pt x="1478" y="2282"/>
                    </a:lnTo>
                    <a:lnTo>
                      <a:pt x="1499" y="2318"/>
                    </a:lnTo>
                    <a:lnTo>
                      <a:pt x="1526" y="2352"/>
                    </a:lnTo>
                    <a:lnTo>
                      <a:pt x="1557" y="2385"/>
                    </a:lnTo>
                    <a:lnTo>
                      <a:pt x="1592" y="2414"/>
                    </a:lnTo>
                    <a:lnTo>
                      <a:pt x="1630" y="2442"/>
                    </a:lnTo>
                    <a:lnTo>
                      <a:pt x="1671" y="2465"/>
                    </a:lnTo>
                    <a:lnTo>
                      <a:pt x="1714" y="2484"/>
                    </a:lnTo>
                    <a:lnTo>
                      <a:pt x="1759" y="2499"/>
                    </a:lnTo>
                    <a:lnTo>
                      <a:pt x="1779" y="2505"/>
                    </a:lnTo>
                    <a:lnTo>
                      <a:pt x="1796" y="2512"/>
                    </a:lnTo>
                    <a:lnTo>
                      <a:pt x="1810" y="2519"/>
                    </a:lnTo>
                    <a:lnTo>
                      <a:pt x="1821" y="2530"/>
                    </a:lnTo>
                    <a:lnTo>
                      <a:pt x="1830" y="2543"/>
                    </a:lnTo>
                    <a:lnTo>
                      <a:pt x="1839" y="2560"/>
                    </a:lnTo>
                    <a:lnTo>
                      <a:pt x="1847" y="2582"/>
                    </a:lnTo>
                    <a:lnTo>
                      <a:pt x="1856" y="2610"/>
                    </a:lnTo>
                    <a:lnTo>
                      <a:pt x="1861" y="2620"/>
                    </a:lnTo>
                    <a:lnTo>
                      <a:pt x="1866" y="2627"/>
                    </a:lnTo>
                    <a:lnTo>
                      <a:pt x="1875" y="2631"/>
                    </a:lnTo>
                    <a:lnTo>
                      <a:pt x="1888" y="2632"/>
                    </a:lnTo>
                    <a:lnTo>
                      <a:pt x="1902" y="2632"/>
                    </a:lnTo>
                    <a:lnTo>
                      <a:pt x="1919" y="2629"/>
                    </a:lnTo>
                    <a:lnTo>
                      <a:pt x="1932" y="2622"/>
                    </a:lnTo>
                    <a:lnTo>
                      <a:pt x="1942" y="2613"/>
                    </a:lnTo>
                    <a:lnTo>
                      <a:pt x="1949" y="2598"/>
                    </a:lnTo>
                    <a:lnTo>
                      <a:pt x="1954" y="25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xmlns="" id="{C8354763-EC63-6A45-A260-92BD6674CD3D}"/>
              </a:ext>
            </a:extLst>
          </p:cNvPr>
          <p:cNvGrpSpPr/>
          <p:nvPr/>
        </p:nvGrpSpPr>
        <p:grpSpPr>
          <a:xfrm>
            <a:off x="7046433" y="4525603"/>
            <a:ext cx="1575474" cy="1899000"/>
            <a:chOff x="7622267" y="4580355"/>
            <a:chExt cx="1788781" cy="2156110"/>
          </a:xfrm>
          <a:solidFill>
            <a:srgbClr val="2A3D4D">
              <a:alpha val="72157"/>
            </a:srgbClr>
          </a:solidFill>
        </p:grpSpPr>
        <p:sp>
          <p:nvSpPr>
            <p:cNvPr id="46" name="Oval 45">
              <a:extLst>
                <a:ext uri="{FF2B5EF4-FFF2-40B4-BE49-F238E27FC236}">
                  <a16:creationId xmlns:a16="http://schemas.microsoft.com/office/drawing/2014/main" xmlns="" id="{5F7900E4-400A-0A45-A701-B6FEC61A33D6}"/>
                </a:ext>
              </a:extLst>
            </p:cNvPr>
            <p:cNvSpPr/>
            <p:nvPr/>
          </p:nvSpPr>
          <p:spPr>
            <a:xfrm>
              <a:off x="7622267" y="4947683"/>
              <a:ext cx="1788781" cy="1788782"/>
            </a:xfrm>
            <a:prstGeom prst="ellipse">
              <a:avLst/>
            </a:prstGeom>
            <a:solidFill>
              <a:srgbClr val="626E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xmlns="" id="{C054C0E6-3804-A04A-BAA3-7813005B4C24}"/>
                </a:ext>
              </a:extLst>
            </p:cNvPr>
            <p:cNvGrpSpPr/>
            <p:nvPr/>
          </p:nvGrpSpPr>
          <p:grpSpPr>
            <a:xfrm rot="16031114">
              <a:off x="8244394" y="4455483"/>
              <a:ext cx="526030" cy="775774"/>
              <a:chOff x="5643581" y="1607583"/>
              <a:chExt cx="641904" cy="586797"/>
            </a:xfrm>
            <a:grpFill/>
          </p:grpSpPr>
          <p:sp>
            <p:nvSpPr>
              <p:cNvPr id="50" name="Isosceles Triangle 210">
                <a:extLst>
                  <a:ext uri="{FF2B5EF4-FFF2-40B4-BE49-F238E27FC236}">
                    <a16:creationId xmlns:a16="http://schemas.microsoft.com/office/drawing/2014/main" xmlns="" id="{41889A7C-F2CF-5F44-8146-770AB5A74F5A}"/>
                  </a:ext>
                </a:extLst>
              </p:cNvPr>
              <p:cNvSpPr/>
              <p:nvPr/>
            </p:nvSpPr>
            <p:spPr>
              <a:xfrm rot="5566581">
                <a:off x="5681591" y="1590486"/>
                <a:ext cx="586797" cy="620991"/>
              </a:xfrm>
              <a:prstGeom prst="triangle">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1" name="Isosceles Triangle 211">
                <a:extLst>
                  <a:ext uri="{FF2B5EF4-FFF2-40B4-BE49-F238E27FC236}">
                    <a16:creationId xmlns:a16="http://schemas.microsoft.com/office/drawing/2014/main" xmlns="" id="{002F162F-CFBB-FF4A-9B0E-C7DE8BD507B1}"/>
                  </a:ext>
                </a:extLst>
              </p:cNvPr>
              <p:cNvSpPr/>
              <p:nvPr/>
            </p:nvSpPr>
            <p:spPr>
              <a:xfrm rot="5566581">
                <a:off x="5610416" y="1689373"/>
                <a:ext cx="480895" cy="414566"/>
              </a:xfrm>
              <a:prstGeom prst="triangle">
                <a:avLst/>
              </a:prstGeom>
              <a:solidFill>
                <a:srgbClr val="62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xmlns="" id="{7BA9D8F7-96B7-EE4F-AF73-525B5AC7AC51}"/>
                </a:ext>
              </a:extLst>
            </p:cNvPr>
            <p:cNvSpPr txBox="1"/>
            <p:nvPr/>
          </p:nvSpPr>
          <p:spPr>
            <a:xfrm>
              <a:off x="7938588" y="5798312"/>
              <a:ext cx="1190877" cy="663949"/>
            </a:xfrm>
            <a:prstGeom prst="rect">
              <a:avLst/>
            </a:prstGeom>
            <a:solidFill>
              <a:srgbClr val="626E78"/>
            </a:solid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Social Services</a:t>
              </a:r>
            </a:p>
          </p:txBody>
        </p:sp>
        <p:sp>
          <p:nvSpPr>
            <p:cNvPr id="49" name="Freeform 6">
              <a:extLst>
                <a:ext uri="{FF2B5EF4-FFF2-40B4-BE49-F238E27FC236}">
                  <a16:creationId xmlns:a16="http://schemas.microsoft.com/office/drawing/2014/main" xmlns="" id="{92ADC19A-F55A-DD43-AE63-1908B24ED102}"/>
                </a:ext>
              </a:extLst>
            </p:cNvPr>
            <p:cNvSpPr>
              <a:spLocks noEditPoints="1"/>
            </p:cNvSpPr>
            <p:nvPr/>
          </p:nvSpPr>
          <p:spPr bwMode="auto">
            <a:xfrm>
              <a:off x="8229332" y="5225885"/>
              <a:ext cx="567019" cy="565010"/>
            </a:xfrm>
            <a:custGeom>
              <a:avLst/>
              <a:gdLst>
                <a:gd name="T0" fmla="*/ 1138 w 3388"/>
                <a:gd name="T1" fmla="*/ 3148 h 3374"/>
                <a:gd name="T2" fmla="*/ 1394 w 3388"/>
                <a:gd name="T3" fmla="*/ 2594 h 3374"/>
                <a:gd name="T4" fmla="*/ 1816 w 3388"/>
                <a:gd name="T5" fmla="*/ 2635 h 3374"/>
                <a:gd name="T6" fmla="*/ 2095 w 3388"/>
                <a:gd name="T7" fmla="*/ 2567 h 3374"/>
                <a:gd name="T8" fmla="*/ 2300 w 3388"/>
                <a:gd name="T9" fmla="*/ 3132 h 3374"/>
                <a:gd name="T10" fmla="*/ 1839 w 3388"/>
                <a:gd name="T11" fmla="*/ 3280 h 3374"/>
                <a:gd name="T12" fmla="*/ 1653 w 3388"/>
                <a:gd name="T13" fmla="*/ 3373 h 3374"/>
                <a:gd name="T14" fmla="*/ 1468 w 3388"/>
                <a:gd name="T15" fmla="*/ 3238 h 3374"/>
                <a:gd name="T16" fmla="*/ 1672 w 3388"/>
                <a:gd name="T17" fmla="*/ 3277 h 3374"/>
                <a:gd name="T18" fmla="*/ 1642 w 3388"/>
                <a:gd name="T19" fmla="*/ 3338 h 3374"/>
                <a:gd name="T20" fmla="*/ 1709 w 3388"/>
                <a:gd name="T21" fmla="*/ 3348 h 3374"/>
                <a:gd name="T22" fmla="*/ 414 w 3388"/>
                <a:gd name="T23" fmla="*/ 2586 h 3374"/>
                <a:gd name="T24" fmla="*/ 952 w 3388"/>
                <a:gd name="T25" fmla="*/ 2290 h 3374"/>
                <a:gd name="T26" fmla="*/ 1280 w 3388"/>
                <a:gd name="T27" fmla="*/ 2548 h 3374"/>
                <a:gd name="T28" fmla="*/ 597 w 3388"/>
                <a:gd name="T29" fmla="*/ 2802 h 3374"/>
                <a:gd name="T30" fmla="*/ 2195 w 3388"/>
                <a:gd name="T31" fmla="*/ 2505 h 3374"/>
                <a:gd name="T32" fmla="*/ 2497 w 3388"/>
                <a:gd name="T33" fmla="*/ 2218 h 3374"/>
                <a:gd name="T34" fmla="*/ 2921 w 3388"/>
                <a:gd name="T35" fmla="*/ 2667 h 3374"/>
                <a:gd name="T36" fmla="*/ 2582 w 3388"/>
                <a:gd name="T37" fmla="*/ 2979 h 3374"/>
                <a:gd name="T38" fmla="*/ 40 w 3388"/>
                <a:gd name="T39" fmla="*/ 1827 h 3374"/>
                <a:gd name="T40" fmla="*/ 20 w 3388"/>
                <a:gd name="T41" fmla="*/ 1638 h 3374"/>
                <a:gd name="T42" fmla="*/ 161 w 3388"/>
                <a:gd name="T43" fmla="*/ 1343 h 3374"/>
                <a:gd name="T44" fmla="*/ 351 w 3388"/>
                <a:gd name="T45" fmla="*/ 865 h 3374"/>
                <a:gd name="T46" fmla="*/ 747 w 3388"/>
                <a:gd name="T47" fmla="*/ 1519 h 3374"/>
                <a:gd name="T48" fmla="*/ 774 w 3388"/>
                <a:gd name="T49" fmla="*/ 1955 h 3374"/>
                <a:gd name="T50" fmla="*/ 387 w 3388"/>
                <a:gd name="T51" fmla="*/ 2547 h 3374"/>
                <a:gd name="T52" fmla="*/ 201 w 3388"/>
                <a:gd name="T53" fmla="*/ 2165 h 3374"/>
                <a:gd name="T54" fmla="*/ 2590 w 3388"/>
                <a:gd name="T55" fmla="*/ 2058 h 3374"/>
                <a:gd name="T56" fmla="*/ 2661 w 3388"/>
                <a:gd name="T57" fmla="*/ 1704 h 3374"/>
                <a:gd name="T58" fmla="*/ 2575 w 3388"/>
                <a:gd name="T59" fmla="*/ 1278 h 3374"/>
                <a:gd name="T60" fmla="*/ 3145 w 3388"/>
                <a:gd name="T61" fmla="*/ 1064 h 3374"/>
                <a:gd name="T62" fmla="*/ 3300 w 3388"/>
                <a:gd name="T63" fmla="*/ 1551 h 3374"/>
                <a:gd name="T64" fmla="*/ 3384 w 3388"/>
                <a:gd name="T65" fmla="*/ 1750 h 3374"/>
                <a:gd name="T66" fmla="*/ 3237 w 3388"/>
                <a:gd name="T67" fmla="*/ 2003 h 3374"/>
                <a:gd name="T68" fmla="*/ 3040 w 3388"/>
                <a:gd name="T69" fmla="*/ 2500 h 3374"/>
                <a:gd name="T70" fmla="*/ 49 w 3388"/>
                <a:gd name="T71" fmla="*/ 1681 h 3374"/>
                <a:gd name="T72" fmla="*/ 19 w 3388"/>
                <a:gd name="T73" fmla="*/ 1741 h 3374"/>
                <a:gd name="T74" fmla="*/ 85 w 3388"/>
                <a:gd name="T75" fmla="*/ 1751 h 3374"/>
                <a:gd name="T76" fmla="*/ 3370 w 3388"/>
                <a:gd name="T77" fmla="*/ 1703 h 3374"/>
                <a:gd name="T78" fmla="*/ 3303 w 3388"/>
                <a:gd name="T79" fmla="*/ 1692 h 3374"/>
                <a:gd name="T80" fmla="*/ 3313 w 3388"/>
                <a:gd name="T81" fmla="*/ 1759 h 3374"/>
                <a:gd name="T82" fmla="*/ 3374 w 3388"/>
                <a:gd name="T83" fmla="*/ 1729 h 3374"/>
                <a:gd name="T84" fmla="*/ 578 w 3388"/>
                <a:gd name="T85" fmla="*/ 574 h 3374"/>
                <a:gd name="T86" fmla="*/ 1260 w 3388"/>
                <a:gd name="T87" fmla="*/ 819 h 3374"/>
                <a:gd name="T88" fmla="*/ 936 w 3388"/>
                <a:gd name="T89" fmla="*/ 1086 h 3374"/>
                <a:gd name="T90" fmla="*/ 2348 w 3388"/>
                <a:gd name="T91" fmla="*/ 965 h 3374"/>
                <a:gd name="T92" fmla="*/ 2560 w 3388"/>
                <a:gd name="T93" fmla="*/ 363 h 3374"/>
                <a:gd name="T94" fmla="*/ 2914 w 3388"/>
                <a:gd name="T95" fmla="*/ 681 h 3374"/>
                <a:gd name="T96" fmla="*/ 2443 w 3388"/>
                <a:gd name="T97" fmla="*/ 1066 h 3374"/>
                <a:gd name="T98" fmla="*/ 1157 w 3388"/>
                <a:gd name="T99" fmla="*/ 201 h 3374"/>
                <a:gd name="T100" fmla="*/ 1543 w 3388"/>
                <a:gd name="T101" fmla="*/ 56 h 3374"/>
                <a:gd name="T102" fmla="*/ 1730 w 3388"/>
                <a:gd name="T103" fmla="*/ 11 h 3374"/>
                <a:gd name="T104" fmla="*/ 2029 w 3388"/>
                <a:gd name="T105" fmla="*/ 141 h 3374"/>
                <a:gd name="T106" fmla="*/ 2519 w 3388"/>
                <a:gd name="T107" fmla="*/ 336 h 3374"/>
                <a:gd name="T108" fmla="*/ 1873 w 3388"/>
                <a:gd name="T109" fmla="*/ 730 h 3374"/>
                <a:gd name="T110" fmla="*/ 1442 w 3388"/>
                <a:gd name="T111" fmla="*/ 747 h 3374"/>
                <a:gd name="T112" fmla="*/ 1720 w 3388"/>
                <a:gd name="T113" fmla="*/ 49 h 3374"/>
                <a:gd name="T114" fmla="*/ 1660 w 3388"/>
                <a:gd name="T115" fmla="*/ 18 h 3374"/>
                <a:gd name="T116" fmla="*/ 1648 w 3388"/>
                <a:gd name="T117" fmla="*/ 85 h 3374"/>
                <a:gd name="T118" fmla="*/ 1716 w 3388"/>
                <a:gd name="T119" fmla="*/ 7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8" h="3374">
                  <a:moveTo>
                    <a:pt x="1468" y="3238"/>
                  </a:moveTo>
                  <a:lnTo>
                    <a:pt x="1475" y="3235"/>
                  </a:lnTo>
                  <a:lnTo>
                    <a:pt x="1389" y="3221"/>
                  </a:lnTo>
                  <a:lnTo>
                    <a:pt x="1304" y="3201"/>
                  </a:lnTo>
                  <a:lnTo>
                    <a:pt x="1220" y="3177"/>
                  </a:lnTo>
                  <a:lnTo>
                    <a:pt x="1138" y="3148"/>
                  </a:lnTo>
                  <a:lnTo>
                    <a:pt x="1056" y="3114"/>
                  </a:lnTo>
                  <a:lnTo>
                    <a:pt x="977" y="3076"/>
                  </a:lnTo>
                  <a:lnTo>
                    <a:pt x="899" y="3033"/>
                  </a:lnTo>
                  <a:lnTo>
                    <a:pt x="1324" y="2572"/>
                  </a:lnTo>
                  <a:lnTo>
                    <a:pt x="1326" y="2569"/>
                  </a:lnTo>
                  <a:lnTo>
                    <a:pt x="1394" y="2594"/>
                  </a:lnTo>
                  <a:lnTo>
                    <a:pt x="1463" y="2614"/>
                  </a:lnTo>
                  <a:lnTo>
                    <a:pt x="1532" y="2628"/>
                  </a:lnTo>
                  <a:lnTo>
                    <a:pt x="1602" y="2638"/>
                  </a:lnTo>
                  <a:lnTo>
                    <a:pt x="1674" y="2642"/>
                  </a:lnTo>
                  <a:lnTo>
                    <a:pt x="1745" y="2641"/>
                  </a:lnTo>
                  <a:lnTo>
                    <a:pt x="1816" y="2635"/>
                  </a:lnTo>
                  <a:lnTo>
                    <a:pt x="1887" y="2624"/>
                  </a:lnTo>
                  <a:lnTo>
                    <a:pt x="1957" y="2608"/>
                  </a:lnTo>
                  <a:lnTo>
                    <a:pt x="2026" y="2586"/>
                  </a:lnTo>
                  <a:lnTo>
                    <a:pt x="2093" y="2558"/>
                  </a:lnTo>
                  <a:lnTo>
                    <a:pt x="2094" y="2562"/>
                  </a:lnTo>
                  <a:lnTo>
                    <a:pt x="2095" y="2567"/>
                  </a:lnTo>
                  <a:lnTo>
                    <a:pt x="2097" y="2570"/>
                  </a:lnTo>
                  <a:lnTo>
                    <a:pt x="2100" y="2573"/>
                  </a:lnTo>
                  <a:lnTo>
                    <a:pt x="2542" y="3004"/>
                  </a:lnTo>
                  <a:lnTo>
                    <a:pt x="2463" y="3052"/>
                  </a:lnTo>
                  <a:lnTo>
                    <a:pt x="2382" y="3095"/>
                  </a:lnTo>
                  <a:lnTo>
                    <a:pt x="2300" y="3132"/>
                  </a:lnTo>
                  <a:lnTo>
                    <a:pt x="2216" y="3163"/>
                  </a:lnTo>
                  <a:lnTo>
                    <a:pt x="2131" y="3190"/>
                  </a:lnTo>
                  <a:lnTo>
                    <a:pt x="2045" y="3213"/>
                  </a:lnTo>
                  <a:lnTo>
                    <a:pt x="1958" y="3229"/>
                  </a:lnTo>
                  <a:lnTo>
                    <a:pt x="1870" y="3241"/>
                  </a:lnTo>
                  <a:lnTo>
                    <a:pt x="1839" y="3280"/>
                  </a:lnTo>
                  <a:lnTo>
                    <a:pt x="1808" y="3313"/>
                  </a:lnTo>
                  <a:lnTo>
                    <a:pt x="1777" y="3338"/>
                  </a:lnTo>
                  <a:lnTo>
                    <a:pt x="1747" y="3356"/>
                  </a:lnTo>
                  <a:lnTo>
                    <a:pt x="1715" y="3368"/>
                  </a:lnTo>
                  <a:lnTo>
                    <a:pt x="1684" y="3374"/>
                  </a:lnTo>
                  <a:lnTo>
                    <a:pt x="1653" y="3373"/>
                  </a:lnTo>
                  <a:lnTo>
                    <a:pt x="1623" y="3365"/>
                  </a:lnTo>
                  <a:lnTo>
                    <a:pt x="1592" y="3352"/>
                  </a:lnTo>
                  <a:lnTo>
                    <a:pt x="1561" y="3333"/>
                  </a:lnTo>
                  <a:lnTo>
                    <a:pt x="1529" y="3307"/>
                  </a:lnTo>
                  <a:lnTo>
                    <a:pt x="1499" y="3275"/>
                  </a:lnTo>
                  <a:lnTo>
                    <a:pt x="1468" y="3238"/>
                  </a:lnTo>
                  <a:close/>
                  <a:moveTo>
                    <a:pt x="1720" y="3312"/>
                  </a:moveTo>
                  <a:lnTo>
                    <a:pt x="1716" y="3299"/>
                  </a:lnTo>
                  <a:lnTo>
                    <a:pt x="1708" y="3289"/>
                  </a:lnTo>
                  <a:lnTo>
                    <a:pt x="1697" y="3281"/>
                  </a:lnTo>
                  <a:lnTo>
                    <a:pt x="1685" y="3277"/>
                  </a:lnTo>
                  <a:lnTo>
                    <a:pt x="1672" y="3277"/>
                  </a:lnTo>
                  <a:lnTo>
                    <a:pt x="1660" y="3281"/>
                  </a:lnTo>
                  <a:lnTo>
                    <a:pt x="1648" y="3290"/>
                  </a:lnTo>
                  <a:lnTo>
                    <a:pt x="1641" y="3300"/>
                  </a:lnTo>
                  <a:lnTo>
                    <a:pt x="1637" y="3312"/>
                  </a:lnTo>
                  <a:lnTo>
                    <a:pt x="1637" y="3325"/>
                  </a:lnTo>
                  <a:lnTo>
                    <a:pt x="1642" y="3338"/>
                  </a:lnTo>
                  <a:lnTo>
                    <a:pt x="1649" y="3349"/>
                  </a:lnTo>
                  <a:lnTo>
                    <a:pt x="1660" y="3356"/>
                  </a:lnTo>
                  <a:lnTo>
                    <a:pt x="1672" y="3360"/>
                  </a:lnTo>
                  <a:lnTo>
                    <a:pt x="1685" y="3360"/>
                  </a:lnTo>
                  <a:lnTo>
                    <a:pt x="1699" y="3355"/>
                  </a:lnTo>
                  <a:lnTo>
                    <a:pt x="1709" y="3348"/>
                  </a:lnTo>
                  <a:lnTo>
                    <a:pt x="1716" y="3338"/>
                  </a:lnTo>
                  <a:lnTo>
                    <a:pt x="1720" y="3325"/>
                  </a:lnTo>
                  <a:lnTo>
                    <a:pt x="1720" y="3312"/>
                  </a:lnTo>
                  <a:close/>
                  <a:moveTo>
                    <a:pt x="482" y="2676"/>
                  </a:moveTo>
                  <a:lnTo>
                    <a:pt x="446" y="2631"/>
                  </a:lnTo>
                  <a:lnTo>
                    <a:pt x="414" y="2586"/>
                  </a:lnTo>
                  <a:lnTo>
                    <a:pt x="418" y="2584"/>
                  </a:lnTo>
                  <a:lnTo>
                    <a:pt x="422" y="2580"/>
                  </a:lnTo>
                  <a:lnTo>
                    <a:pt x="849" y="2137"/>
                  </a:lnTo>
                  <a:lnTo>
                    <a:pt x="879" y="2189"/>
                  </a:lnTo>
                  <a:lnTo>
                    <a:pt x="914" y="2240"/>
                  </a:lnTo>
                  <a:lnTo>
                    <a:pt x="952" y="2290"/>
                  </a:lnTo>
                  <a:lnTo>
                    <a:pt x="1000" y="2344"/>
                  </a:lnTo>
                  <a:lnTo>
                    <a:pt x="1050" y="2394"/>
                  </a:lnTo>
                  <a:lnTo>
                    <a:pt x="1105" y="2439"/>
                  </a:lnTo>
                  <a:lnTo>
                    <a:pt x="1161" y="2480"/>
                  </a:lnTo>
                  <a:lnTo>
                    <a:pt x="1220" y="2516"/>
                  </a:lnTo>
                  <a:lnTo>
                    <a:pt x="1280" y="2548"/>
                  </a:lnTo>
                  <a:lnTo>
                    <a:pt x="859" y="3007"/>
                  </a:lnTo>
                  <a:lnTo>
                    <a:pt x="858" y="3008"/>
                  </a:lnTo>
                  <a:lnTo>
                    <a:pt x="789" y="2962"/>
                  </a:lnTo>
                  <a:lnTo>
                    <a:pt x="722" y="2913"/>
                  </a:lnTo>
                  <a:lnTo>
                    <a:pt x="659" y="2859"/>
                  </a:lnTo>
                  <a:lnTo>
                    <a:pt x="597" y="2802"/>
                  </a:lnTo>
                  <a:lnTo>
                    <a:pt x="538" y="2741"/>
                  </a:lnTo>
                  <a:lnTo>
                    <a:pt x="482" y="2676"/>
                  </a:lnTo>
                  <a:close/>
                  <a:moveTo>
                    <a:pt x="2577" y="2972"/>
                  </a:moveTo>
                  <a:lnTo>
                    <a:pt x="2134" y="2539"/>
                  </a:lnTo>
                  <a:lnTo>
                    <a:pt x="2134" y="2539"/>
                  </a:lnTo>
                  <a:lnTo>
                    <a:pt x="2195" y="2505"/>
                  </a:lnTo>
                  <a:lnTo>
                    <a:pt x="2253" y="2467"/>
                  </a:lnTo>
                  <a:lnTo>
                    <a:pt x="2310" y="2424"/>
                  </a:lnTo>
                  <a:lnTo>
                    <a:pt x="2363" y="2377"/>
                  </a:lnTo>
                  <a:lnTo>
                    <a:pt x="2412" y="2327"/>
                  </a:lnTo>
                  <a:lnTo>
                    <a:pt x="2456" y="2273"/>
                  </a:lnTo>
                  <a:lnTo>
                    <a:pt x="2497" y="2218"/>
                  </a:lnTo>
                  <a:lnTo>
                    <a:pt x="2533" y="2161"/>
                  </a:lnTo>
                  <a:lnTo>
                    <a:pt x="2565" y="2101"/>
                  </a:lnTo>
                  <a:lnTo>
                    <a:pt x="3009" y="2537"/>
                  </a:lnTo>
                  <a:lnTo>
                    <a:pt x="3013" y="2540"/>
                  </a:lnTo>
                  <a:lnTo>
                    <a:pt x="2969" y="2605"/>
                  </a:lnTo>
                  <a:lnTo>
                    <a:pt x="2921" y="2667"/>
                  </a:lnTo>
                  <a:lnTo>
                    <a:pt x="2870" y="2728"/>
                  </a:lnTo>
                  <a:lnTo>
                    <a:pt x="2815" y="2785"/>
                  </a:lnTo>
                  <a:lnTo>
                    <a:pt x="2757" y="2841"/>
                  </a:lnTo>
                  <a:lnTo>
                    <a:pt x="2695" y="2894"/>
                  </a:lnTo>
                  <a:lnTo>
                    <a:pt x="2640" y="2938"/>
                  </a:lnTo>
                  <a:lnTo>
                    <a:pt x="2582" y="2979"/>
                  </a:lnTo>
                  <a:lnTo>
                    <a:pt x="2580" y="2975"/>
                  </a:lnTo>
                  <a:lnTo>
                    <a:pt x="2577" y="2972"/>
                  </a:lnTo>
                  <a:close/>
                  <a:moveTo>
                    <a:pt x="144" y="1922"/>
                  </a:moveTo>
                  <a:lnTo>
                    <a:pt x="102" y="1890"/>
                  </a:lnTo>
                  <a:lnTo>
                    <a:pt x="68" y="1858"/>
                  </a:lnTo>
                  <a:lnTo>
                    <a:pt x="40" y="1827"/>
                  </a:lnTo>
                  <a:lnTo>
                    <a:pt x="21" y="1795"/>
                  </a:lnTo>
                  <a:lnTo>
                    <a:pt x="8" y="1764"/>
                  </a:lnTo>
                  <a:lnTo>
                    <a:pt x="0" y="1732"/>
                  </a:lnTo>
                  <a:lnTo>
                    <a:pt x="0" y="1701"/>
                  </a:lnTo>
                  <a:lnTo>
                    <a:pt x="8" y="1669"/>
                  </a:lnTo>
                  <a:lnTo>
                    <a:pt x="20" y="1638"/>
                  </a:lnTo>
                  <a:lnTo>
                    <a:pt x="39" y="1607"/>
                  </a:lnTo>
                  <a:lnTo>
                    <a:pt x="65" y="1575"/>
                  </a:lnTo>
                  <a:lnTo>
                    <a:pt x="97" y="1543"/>
                  </a:lnTo>
                  <a:lnTo>
                    <a:pt x="134" y="1512"/>
                  </a:lnTo>
                  <a:lnTo>
                    <a:pt x="145" y="1427"/>
                  </a:lnTo>
                  <a:lnTo>
                    <a:pt x="161" y="1343"/>
                  </a:lnTo>
                  <a:lnTo>
                    <a:pt x="182" y="1260"/>
                  </a:lnTo>
                  <a:lnTo>
                    <a:pt x="206" y="1178"/>
                  </a:lnTo>
                  <a:lnTo>
                    <a:pt x="236" y="1098"/>
                  </a:lnTo>
                  <a:lnTo>
                    <a:pt x="270" y="1019"/>
                  </a:lnTo>
                  <a:lnTo>
                    <a:pt x="308" y="941"/>
                  </a:lnTo>
                  <a:lnTo>
                    <a:pt x="351" y="865"/>
                  </a:lnTo>
                  <a:lnTo>
                    <a:pt x="798" y="1302"/>
                  </a:lnTo>
                  <a:lnTo>
                    <a:pt x="802" y="1305"/>
                  </a:lnTo>
                  <a:lnTo>
                    <a:pt x="807" y="1307"/>
                  </a:lnTo>
                  <a:lnTo>
                    <a:pt x="782" y="1377"/>
                  </a:lnTo>
                  <a:lnTo>
                    <a:pt x="761" y="1447"/>
                  </a:lnTo>
                  <a:lnTo>
                    <a:pt x="747" y="1519"/>
                  </a:lnTo>
                  <a:lnTo>
                    <a:pt x="737" y="1591"/>
                  </a:lnTo>
                  <a:lnTo>
                    <a:pt x="734" y="1664"/>
                  </a:lnTo>
                  <a:lnTo>
                    <a:pt x="735" y="1738"/>
                  </a:lnTo>
                  <a:lnTo>
                    <a:pt x="742" y="1811"/>
                  </a:lnTo>
                  <a:lnTo>
                    <a:pt x="755" y="1884"/>
                  </a:lnTo>
                  <a:lnTo>
                    <a:pt x="774" y="1955"/>
                  </a:lnTo>
                  <a:lnTo>
                    <a:pt x="797" y="2026"/>
                  </a:lnTo>
                  <a:lnTo>
                    <a:pt x="828" y="2095"/>
                  </a:lnTo>
                  <a:lnTo>
                    <a:pt x="824" y="2097"/>
                  </a:lnTo>
                  <a:lnTo>
                    <a:pt x="820" y="2099"/>
                  </a:lnTo>
                  <a:lnTo>
                    <a:pt x="817" y="2101"/>
                  </a:lnTo>
                  <a:lnTo>
                    <a:pt x="387" y="2547"/>
                  </a:lnTo>
                  <a:lnTo>
                    <a:pt x="387" y="2547"/>
                  </a:lnTo>
                  <a:lnTo>
                    <a:pt x="341" y="2474"/>
                  </a:lnTo>
                  <a:lnTo>
                    <a:pt x="299" y="2398"/>
                  </a:lnTo>
                  <a:lnTo>
                    <a:pt x="262" y="2322"/>
                  </a:lnTo>
                  <a:lnTo>
                    <a:pt x="230" y="2244"/>
                  </a:lnTo>
                  <a:lnTo>
                    <a:pt x="201" y="2165"/>
                  </a:lnTo>
                  <a:lnTo>
                    <a:pt x="178" y="2085"/>
                  </a:lnTo>
                  <a:lnTo>
                    <a:pt x="158" y="2003"/>
                  </a:lnTo>
                  <a:lnTo>
                    <a:pt x="144" y="1922"/>
                  </a:lnTo>
                  <a:close/>
                  <a:moveTo>
                    <a:pt x="3040" y="2500"/>
                  </a:moveTo>
                  <a:lnTo>
                    <a:pt x="2594" y="2061"/>
                  </a:lnTo>
                  <a:lnTo>
                    <a:pt x="2590" y="2058"/>
                  </a:lnTo>
                  <a:lnTo>
                    <a:pt x="2586" y="2056"/>
                  </a:lnTo>
                  <a:lnTo>
                    <a:pt x="2611" y="1988"/>
                  </a:lnTo>
                  <a:lnTo>
                    <a:pt x="2632" y="1918"/>
                  </a:lnTo>
                  <a:lnTo>
                    <a:pt x="2647" y="1848"/>
                  </a:lnTo>
                  <a:lnTo>
                    <a:pt x="2657" y="1776"/>
                  </a:lnTo>
                  <a:lnTo>
                    <a:pt x="2661" y="1704"/>
                  </a:lnTo>
                  <a:lnTo>
                    <a:pt x="2661" y="1631"/>
                  </a:lnTo>
                  <a:lnTo>
                    <a:pt x="2655" y="1560"/>
                  </a:lnTo>
                  <a:lnTo>
                    <a:pt x="2643" y="1488"/>
                  </a:lnTo>
                  <a:lnTo>
                    <a:pt x="2627" y="1416"/>
                  </a:lnTo>
                  <a:lnTo>
                    <a:pt x="2604" y="1346"/>
                  </a:lnTo>
                  <a:lnTo>
                    <a:pt x="2575" y="1278"/>
                  </a:lnTo>
                  <a:lnTo>
                    <a:pt x="2578" y="1276"/>
                  </a:lnTo>
                  <a:lnTo>
                    <a:pt x="2581" y="1272"/>
                  </a:lnTo>
                  <a:lnTo>
                    <a:pt x="3009" y="809"/>
                  </a:lnTo>
                  <a:lnTo>
                    <a:pt x="3060" y="892"/>
                  </a:lnTo>
                  <a:lnTo>
                    <a:pt x="3105" y="977"/>
                  </a:lnTo>
                  <a:lnTo>
                    <a:pt x="3145" y="1064"/>
                  </a:lnTo>
                  <a:lnTo>
                    <a:pt x="3180" y="1152"/>
                  </a:lnTo>
                  <a:lnTo>
                    <a:pt x="3209" y="1243"/>
                  </a:lnTo>
                  <a:lnTo>
                    <a:pt x="3233" y="1334"/>
                  </a:lnTo>
                  <a:lnTo>
                    <a:pt x="3250" y="1426"/>
                  </a:lnTo>
                  <a:lnTo>
                    <a:pt x="3262" y="1519"/>
                  </a:lnTo>
                  <a:lnTo>
                    <a:pt x="3300" y="1551"/>
                  </a:lnTo>
                  <a:lnTo>
                    <a:pt x="3331" y="1585"/>
                  </a:lnTo>
                  <a:lnTo>
                    <a:pt x="3356" y="1618"/>
                  </a:lnTo>
                  <a:lnTo>
                    <a:pt x="3374" y="1651"/>
                  </a:lnTo>
                  <a:lnTo>
                    <a:pt x="3384" y="1684"/>
                  </a:lnTo>
                  <a:lnTo>
                    <a:pt x="3388" y="1718"/>
                  </a:lnTo>
                  <a:lnTo>
                    <a:pt x="3384" y="1750"/>
                  </a:lnTo>
                  <a:lnTo>
                    <a:pt x="3373" y="1783"/>
                  </a:lnTo>
                  <a:lnTo>
                    <a:pt x="3355" y="1816"/>
                  </a:lnTo>
                  <a:lnTo>
                    <a:pt x="3328" y="1849"/>
                  </a:lnTo>
                  <a:lnTo>
                    <a:pt x="3294" y="1883"/>
                  </a:lnTo>
                  <a:lnTo>
                    <a:pt x="3252" y="1915"/>
                  </a:lnTo>
                  <a:lnTo>
                    <a:pt x="3237" y="2003"/>
                  </a:lnTo>
                  <a:lnTo>
                    <a:pt x="3216" y="2089"/>
                  </a:lnTo>
                  <a:lnTo>
                    <a:pt x="3191" y="2175"/>
                  </a:lnTo>
                  <a:lnTo>
                    <a:pt x="3160" y="2258"/>
                  </a:lnTo>
                  <a:lnTo>
                    <a:pt x="3124" y="2341"/>
                  </a:lnTo>
                  <a:lnTo>
                    <a:pt x="3084" y="2421"/>
                  </a:lnTo>
                  <a:lnTo>
                    <a:pt x="3040" y="2500"/>
                  </a:lnTo>
                  <a:close/>
                  <a:moveTo>
                    <a:pt x="97" y="1714"/>
                  </a:moveTo>
                  <a:lnTo>
                    <a:pt x="93" y="1702"/>
                  </a:lnTo>
                  <a:lnTo>
                    <a:pt x="84" y="1692"/>
                  </a:lnTo>
                  <a:lnTo>
                    <a:pt x="74" y="1685"/>
                  </a:lnTo>
                  <a:lnTo>
                    <a:pt x="62" y="1681"/>
                  </a:lnTo>
                  <a:lnTo>
                    <a:pt x="49" y="1681"/>
                  </a:lnTo>
                  <a:lnTo>
                    <a:pt x="36" y="1685"/>
                  </a:lnTo>
                  <a:lnTo>
                    <a:pt x="25" y="1693"/>
                  </a:lnTo>
                  <a:lnTo>
                    <a:pt x="18" y="1703"/>
                  </a:lnTo>
                  <a:lnTo>
                    <a:pt x="14" y="1715"/>
                  </a:lnTo>
                  <a:lnTo>
                    <a:pt x="14" y="1729"/>
                  </a:lnTo>
                  <a:lnTo>
                    <a:pt x="19" y="1741"/>
                  </a:lnTo>
                  <a:lnTo>
                    <a:pt x="26" y="1751"/>
                  </a:lnTo>
                  <a:lnTo>
                    <a:pt x="36" y="1760"/>
                  </a:lnTo>
                  <a:lnTo>
                    <a:pt x="49" y="1764"/>
                  </a:lnTo>
                  <a:lnTo>
                    <a:pt x="62" y="1764"/>
                  </a:lnTo>
                  <a:lnTo>
                    <a:pt x="75" y="1759"/>
                  </a:lnTo>
                  <a:lnTo>
                    <a:pt x="85" y="1751"/>
                  </a:lnTo>
                  <a:lnTo>
                    <a:pt x="93" y="1741"/>
                  </a:lnTo>
                  <a:lnTo>
                    <a:pt x="97" y="1729"/>
                  </a:lnTo>
                  <a:lnTo>
                    <a:pt x="97" y="1714"/>
                  </a:lnTo>
                  <a:close/>
                  <a:moveTo>
                    <a:pt x="3374" y="1729"/>
                  </a:moveTo>
                  <a:lnTo>
                    <a:pt x="3374" y="1715"/>
                  </a:lnTo>
                  <a:lnTo>
                    <a:pt x="3370" y="1703"/>
                  </a:lnTo>
                  <a:lnTo>
                    <a:pt x="3363" y="1693"/>
                  </a:lnTo>
                  <a:lnTo>
                    <a:pt x="3352" y="1685"/>
                  </a:lnTo>
                  <a:lnTo>
                    <a:pt x="3339" y="1681"/>
                  </a:lnTo>
                  <a:lnTo>
                    <a:pt x="3326" y="1681"/>
                  </a:lnTo>
                  <a:lnTo>
                    <a:pt x="3314" y="1685"/>
                  </a:lnTo>
                  <a:lnTo>
                    <a:pt x="3303" y="1692"/>
                  </a:lnTo>
                  <a:lnTo>
                    <a:pt x="3295" y="1702"/>
                  </a:lnTo>
                  <a:lnTo>
                    <a:pt x="3291" y="1714"/>
                  </a:lnTo>
                  <a:lnTo>
                    <a:pt x="3291" y="1729"/>
                  </a:lnTo>
                  <a:lnTo>
                    <a:pt x="3295" y="1741"/>
                  </a:lnTo>
                  <a:lnTo>
                    <a:pt x="3302" y="1751"/>
                  </a:lnTo>
                  <a:lnTo>
                    <a:pt x="3313" y="1759"/>
                  </a:lnTo>
                  <a:lnTo>
                    <a:pt x="3326" y="1764"/>
                  </a:lnTo>
                  <a:lnTo>
                    <a:pt x="3339" y="1764"/>
                  </a:lnTo>
                  <a:lnTo>
                    <a:pt x="3352" y="1760"/>
                  </a:lnTo>
                  <a:lnTo>
                    <a:pt x="3362" y="1751"/>
                  </a:lnTo>
                  <a:lnTo>
                    <a:pt x="3369" y="1741"/>
                  </a:lnTo>
                  <a:lnTo>
                    <a:pt x="3374" y="1729"/>
                  </a:lnTo>
                  <a:close/>
                  <a:moveTo>
                    <a:pt x="827" y="1263"/>
                  </a:moveTo>
                  <a:lnTo>
                    <a:pt x="377" y="824"/>
                  </a:lnTo>
                  <a:lnTo>
                    <a:pt x="422" y="759"/>
                  </a:lnTo>
                  <a:lnTo>
                    <a:pt x="470" y="694"/>
                  </a:lnTo>
                  <a:lnTo>
                    <a:pt x="522" y="633"/>
                  </a:lnTo>
                  <a:lnTo>
                    <a:pt x="578" y="574"/>
                  </a:lnTo>
                  <a:lnTo>
                    <a:pt x="637" y="517"/>
                  </a:lnTo>
                  <a:lnTo>
                    <a:pt x="700" y="462"/>
                  </a:lnTo>
                  <a:lnTo>
                    <a:pt x="755" y="419"/>
                  </a:lnTo>
                  <a:lnTo>
                    <a:pt x="811" y="379"/>
                  </a:lnTo>
                  <a:lnTo>
                    <a:pt x="813" y="380"/>
                  </a:lnTo>
                  <a:lnTo>
                    <a:pt x="1260" y="819"/>
                  </a:lnTo>
                  <a:lnTo>
                    <a:pt x="1199" y="852"/>
                  </a:lnTo>
                  <a:lnTo>
                    <a:pt x="1142" y="890"/>
                  </a:lnTo>
                  <a:lnTo>
                    <a:pt x="1085" y="933"/>
                  </a:lnTo>
                  <a:lnTo>
                    <a:pt x="1031" y="980"/>
                  </a:lnTo>
                  <a:lnTo>
                    <a:pt x="982" y="1031"/>
                  </a:lnTo>
                  <a:lnTo>
                    <a:pt x="936" y="1086"/>
                  </a:lnTo>
                  <a:lnTo>
                    <a:pt x="895" y="1143"/>
                  </a:lnTo>
                  <a:lnTo>
                    <a:pt x="859" y="1202"/>
                  </a:lnTo>
                  <a:lnTo>
                    <a:pt x="827" y="1263"/>
                  </a:lnTo>
                  <a:close/>
                  <a:moveTo>
                    <a:pt x="2443" y="1066"/>
                  </a:moveTo>
                  <a:lnTo>
                    <a:pt x="2397" y="1014"/>
                  </a:lnTo>
                  <a:lnTo>
                    <a:pt x="2348" y="965"/>
                  </a:lnTo>
                  <a:lnTo>
                    <a:pt x="2295" y="921"/>
                  </a:lnTo>
                  <a:lnTo>
                    <a:pt x="2241" y="881"/>
                  </a:lnTo>
                  <a:lnTo>
                    <a:pt x="2185" y="845"/>
                  </a:lnTo>
                  <a:lnTo>
                    <a:pt x="2125" y="814"/>
                  </a:lnTo>
                  <a:lnTo>
                    <a:pt x="2557" y="367"/>
                  </a:lnTo>
                  <a:lnTo>
                    <a:pt x="2560" y="363"/>
                  </a:lnTo>
                  <a:lnTo>
                    <a:pt x="2624" y="407"/>
                  </a:lnTo>
                  <a:lnTo>
                    <a:pt x="2686" y="455"/>
                  </a:lnTo>
                  <a:lnTo>
                    <a:pt x="2747" y="506"/>
                  </a:lnTo>
                  <a:lnTo>
                    <a:pt x="2805" y="561"/>
                  </a:lnTo>
                  <a:lnTo>
                    <a:pt x="2860" y="619"/>
                  </a:lnTo>
                  <a:lnTo>
                    <a:pt x="2914" y="681"/>
                  </a:lnTo>
                  <a:lnTo>
                    <a:pt x="2949" y="724"/>
                  </a:lnTo>
                  <a:lnTo>
                    <a:pt x="2980" y="769"/>
                  </a:lnTo>
                  <a:lnTo>
                    <a:pt x="2554" y="1232"/>
                  </a:lnTo>
                  <a:lnTo>
                    <a:pt x="2521" y="1175"/>
                  </a:lnTo>
                  <a:lnTo>
                    <a:pt x="2484" y="1120"/>
                  </a:lnTo>
                  <a:lnTo>
                    <a:pt x="2443" y="1066"/>
                  </a:lnTo>
                  <a:close/>
                  <a:moveTo>
                    <a:pt x="1300" y="790"/>
                  </a:moveTo>
                  <a:lnTo>
                    <a:pt x="853" y="352"/>
                  </a:lnTo>
                  <a:lnTo>
                    <a:pt x="926" y="308"/>
                  </a:lnTo>
                  <a:lnTo>
                    <a:pt x="1002" y="268"/>
                  </a:lnTo>
                  <a:lnTo>
                    <a:pt x="1079" y="232"/>
                  </a:lnTo>
                  <a:lnTo>
                    <a:pt x="1157" y="201"/>
                  </a:lnTo>
                  <a:lnTo>
                    <a:pt x="1236" y="174"/>
                  </a:lnTo>
                  <a:lnTo>
                    <a:pt x="1317" y="152"/>
                  </a:lnTo>
                  <a:lnTo>
                    <a:pt x="1398" y="134"/>
                  </a:lnTo>
                  <a:lnTo>
                    <a:pt x="1480" y="121"/>
                  </a:lnTo>
                  <a:lnTo>
                    <a:pt x="1511" y="85"/>
                  </a:lnTo>
                  <a:lnTo>
                    <a:pt x="1543" y="56"/>
                  </a:lnTo>
                  <a:lnTo>
                    <a:pt x="1573" y="33"/>
                  </a:lnTo>
                  <a:lnTo>
                    <a:pt x="1605" y="15"/>
                  </a:lnTo>
                  <a:lnTo>
                    <a:pt x="1636" y="5"/>
                  </a:lnTo>
                  <a:lnTo>
                    <a:pt x="1668" y="0"/>
                  </a:lnTo>
                  <a:lnTo>
                    <a:pt x="1700" y="2"/>
                  </a:lnTo>
                  <a:lnTo>
                    <a:pt x="1730" y="11"/>
                  </a:lnTo>
                  <a:lnTo>
                    <a:pt x="1762" y="27"/>
                  </a:lnTo>
                  <a:lnTo>
                    <a:pt x="1793" y="48"/>
                  </a:lnTo>
                  <a:lnTo>
                    <a:pt x="1825" y="78"/>
                  </a:lnTo>
                  <a:lnTo>
                    <a:pt x="1855" y="114"/>
                  </a:lnTo>
                  <a:lnTo>
                    <a:pt x="1943" y="125"/>
                  </a:lnTo>
                  <a:lnTo>
                    <a:pt x="2029" y="141"/>
                  </a:lnTo>
                  <a:lnTo>
                    <a:pt x="2114" y="162"/>
                  </a:lnTo>
                  <a:lnTo>
                    <a:pt x="2198" y="188"/>
                  </a:lnTo>
                  <a:lnTo>
                    <a:pt x="2281" y="217"/>
                  </a:lnTo>
                  <a:lnTo>
                    <a:pt x="2362" y="252"/>
                  </a:lnTo>
                  <a:lnTo>
                    <a:pt x="2442" y="292"/>
                  </a:lnTo>
                  <a:lnTo>
                    <a:pt x="2519" y="336"/>
                  </a:lnTo>
                  <a:lnTo>
                    <a:pt x="2085" y="786"/>
                  </a:lnTo>
                  <a:lnTo>
                    <a:pt x="2082" y="789"/>
                  </a:lnTo>
                  <a:lnTo>
                    <a:pt x="2081" y="793"/>
                  </a:lnTo>
                  <a:lnTo>
                    <a:pt x="2013" y="767"/>
                  </a:lnTo>
                  <a:lnTo>
                    <a:pt x="1944" y="745"/>
                  </a:lnTo>
                  <a:lnTo>
                    <a:pt x="1873" y="730"/>
                  </a:lnTo>
                  <a:lnTo>
                    <a:pt x="1802" y="720"/>
                  </a:lnTo>
                  <a:lnTo>
                    <a:pt x="1729" y="715"/>
                  </a:lnTo>
                  <a:lnTo>
                    <a:pt x="1657" y="715"/>
                  </a:lnTo>
                  <a:lnTo>
                    <a:pt x="1586" y="720"/>
                  </a:lnTo>
                  <a:lnTo>
                    <a:pt x="1514" y="731"/>
                  </a:lnTo>
                  <a:lnTo>
                    <a:pt x="1442" y="747"/>
                  </a:lnTo>
                  <a:lnTo>
                    <a:pt x="1372" y="770"/>
                  </a:lnTo>
                  <a:lnTo>
                    <a:pt x="1304" y="798"/>
                  </a:lnTo>
                  <a:lnTo>
                    <a:pt x="1302" y="794"/>
                  </a:lnTo>
                  <a:lnTo>
                    <a:pt x="1300" y="790"/>
                  </a:lnTo>
                  <a:close/>
                  <a:moveTo>
                    <a:pt x="1720" y="62"/>
                  </a:moveTo>
                  <a:lnTo>
                    <a:pt x="1720" y="49"/>
                  </a:lnTo>
                  <a:lnTo>
                    <a:pt x="1716" y="37"/>
                  </a:lnTo>
                  <a:lnTo>
                    <a:pt x="1709" y="27"/>
                  </a:lnTo>
                  <a:lnTo>
                    <a:pt x="1699" y="18"/>
                  </a:lnTo>
                  <a:lnTo>
                    <a:pt x="1685" y="14"/>
                  </a:lnTo>
                  <a:lnTo>
                    <a:pt x="1672" y="14"/>
                  </a:lnTo>
                  <a:lnTo>
                    <a:pt x="1660" y="18"/>
                  </a:lnTo>
                  <a:lnTo>
                    <a:pt x="1649" y="26"/>
                  </a:lnTo>
                  <a:lnTo>
                    <a:pt x="1642" y="36"/>
                  </a:lnTo>
                  <a:lnTo>
                    <a:pt x="1637" y="49"/>
                  </a:lnTo>
                  <a:lnTo>
                    <a:pt x="1637" y="62"/>
                  </a:lnTo>
                  <a:lnTo>
                    <a:pt x="1641" y="75"/>
                  </a:lnTo>
                  <a:lnTo>
                    <a:pt x="1648" y="85"/>
                  </a:lnTo>
                  <a:lnTo>
                    <a:pt x="1660" y="93"/>
                  </a:lnTo>
                  <a:lnTo>
                    <a:pt x="1672" y="97"/>
                  </a:lnTo>
                  <a:lnTo>
                    <a:pt x="1685" y="97"/>
                  </a:lnTo>
                  <a:lnTo>
                    <a:pt x="1697" y="93"/>
                  </a:lnTo>
                  <a:lnTo>
                    <a:pt x="1708" y="86"/>
                  </a:lnTo>
                  <a:lnTo>
                    <a:pt x="1716" y="76"/>
                  </a:lnTo>
                  <a:lnTo>
                    <a:pt x="1720"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xmlns="" id="{B0901A67-E241-9A4D-AD2B-70BDADCA8C72}"/>
              </a:ext>
            </a:extLst>
          </p:cNvPr>
          <p:cNvGrpSpPr/>
          <p:nvPr/>
        </p:nvGrpSpPr>
        <p:grpSpPr>
          <a:xfrm>
            <a:off x="9282059" y="1119736"/>
            <a:ext cx="1833496" cy="1575474"/>
            <a:chOff x="9577931" y="1354031"/>
            <a:chExt cx="2081737" cy="1788782"/>
          </a:xfrm>
        </p:grpSpPr>
        <p:sp>
          <p:nvSpPr>
            <p:cNvPr id="53" name="Oval 52">
              <a:extLst>
                <a:ext uri="{FF2B5EF4-FFF2-40B4-BE49-F238E27FC236}">
                  <a16:creationId xmlns:a16="http://schemas.microsoft.com/office/drawing/2014/main" xmlns="" id="{1D601963-5BD5-D74E-9A7A-288A88F406AD}"/>
                </a:ext>
              </a:extLst>
            </p:cNvPr>
            <p:cNvSpPr/>
            <p:nvPr/>
          </p:nvSpPr>
          <p:spPr>
            <a:xfrm>
              <a:off x="9870887" y="1354031"/>
              <a:ext cx="1788781" cy="1788782"/>
            </a:xfrm>
            <a:prstGeom prst="ellipse">
              <a:avLst/>
            </a:prstGeom>
            <a:solidFill>
              <a:srgbClr val="A92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76E96E61-4174-1B47-8BA4-AE29785F6282}"/>
                </a:ext>
              </a:extLst>
            </p:cNvPr>
            <p:cNvSpPr txBox="1"/>
            <p:nvPr/>
          </p:nvSpPr>
          <p:spPr>
            <a:xfrm>
              <a:off x="10209151" y="2270840"/>
              <a:ext cx="1012306" cy="384392"/>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Justice</a:t>
              </a:r>
              <a:endParaRPr lang="en-US" b="1" dirty="0">
                <a:solidFill>
                  <a:schemeClr val="bg1"/>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xmlns="" id="{B24D58AD-C766-D747-871B-0D6E255D4F1C}"/>
                </a:ext>
              </a:extLst>
            </p:cNvPr>
            <p:cNvGrpSpPr/>
            <p:nvPr/>
          </p:nvGrpSpPr>
          <p:grpSpPr>
            <a:xfrm rot="9044425">
              <a:off x="9577931" y="2288938"/>
              <a:ext cx="512147" cy="775774"/>
              <a:chOff x="5675881" y="1618087"/>
              <a:chExt cx="624960" cy="586797"/>
            </a:xfrm>
          </p:grpSpPr>
          <p:sp>
            <p:nvSpPr>
              <p:cNvPr id="70" name="Isosceles Triangle 230">
                <a:extLst>
                  <a:ext uri="{FF2B5EF4-FFF2-40B4-BE49-F238E27FC236}">
                    <a16:creationId xmlns:a16="http://schemas.microsoft.com/office/drawing/2014/main" xmlns="" id="{B1499D35-74B2-B241-88CB-9E8595614330}"/>
                  </a:ext>
                </a:extLst>
              </p:cNvPr>
              <p:cNvSpPr/>
              <p:nvPr/>
            </p:nvSpPr>
            <p:spPr>
              <a:xfrm rot="5566581">
                <a:off x="5696946" y="1600990"/>
                <a:ext cx="586797" cy="620992"/>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1" name="Isosceles Triangle 231">
                <a:extLst>
                  <a:ext uri="{FF2B5EF4-FFF2-40B4-BE49-F238E27FC236}">
                    <a16:creationId xmlns:a16="http://schemas.microsoft.com/office/drawing/2014/main" xmlns="" id="{0E323F54-E3EB-7D47-B443-7A4D6452BECF}"/>
                  </a:ext>
                </a:extLst>
              </p:cNvPr>
              <p:cNvSpPr/>
              <p:nvPr/>
            </p:nvSpPr>
            <p:spPr>
              <a:xfrm rot="5566581">
                <a:off x="5642716" y="1690359"/>
                <a:ext cx="480895" cy="414565"/>
              </a:xfrm>
              <a:prstGeom prst="triangle">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nvGrpSpPr>
            <p:cNvPr id="56" name="Grupo 204">
              <a:extLst>
                <a:ext uri="{FF2B5EF4-FFF2-40B4-BE49-F238E27FC236}">
                  <a16:creationId xmlns:a16="http://schemas.microsoft.com/office/drawing/2014/main" xmlns="" id="{096369EA-B764-6447-91C1-1123811E2DD3}"/>
                </a:ext>
              </a:extLst>
            </p:cNvPr>
            <p:cNvGrpSpPr/>
            <p:nvPr/>
          </p:nvGrpSpPr>
          <p:grpSpPr>
            <a:xfrm>
              <a:off x="10431378" y="1659178"/>
              <a:ext cx="475189" cy="546737"/>
              <a:chOff x="7270750" y="1454151"/>
              <a:chExt cx="2994025" cy="3444875"/>
            </a:xfrm>
            <a:solidFill>
              <a:schemeClr val="bg1"/>
            </a:solidFill>
          </p:grpSpPr>
          <p:sp>
            <p:nvSpPr>
              <p:cNvPr id="57" name="Rectangle 11">
                <a:extLst>
                  <a:ext uri="{FF2B5EF4-FFF2-40B4-BE49-F238E27FC236}">
                    <a16:creationId xmlns:a16="http://schemas.microsoft.com/office/drawing/2014/main" xmlns="" id="{7713278B-27DA-0347-A2F7-B708F5FF5F4C}"/>
                  </a:ext>
                </a:extLst>
              </p:cNvPr>
              <p:cNvSpPr>
                <a:spLocks noChangeArrowheads="1"/>
              </p:cNvSpPr>
              <p:nvPr/>
            </p:nvSpPr>
            <p:spPr bwMode="auto">
              <a:xfrm>
                <a:off x="8629650" y="1800226"/>
                <a:ext cx="285750" cy="26892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58" name="Freeform 12">
                <a:extLst>
                  <a:ext uri="{FF2B5EF4-FFF2-40B4-BE49-F238E27FC236}">
                    <a16:creationId xmlns:a16="http://schemas.microsoft.com/office/drawing/2014/main" xmlns="" id="{3B813B7D-807D-8148-991A-8144B88C6428}"/>
                  </a:ext>
                </a:extLst>
              </p:cNvPr>
              <p:cNvSpPr>
                <a:spLocks/>
              </p:cNvSpPr>
              <p:nvPr/>
            </p:nvSpPr>
            <p:spPr bwMode="auto">
              <a:xfrm>
                <a:off x="9163050" y="2101851"/>
                <a:ext cx="585788" cy="757238"/>
              </a:xfrm>
              <a:custGeom>
                <a:avLst/>
                <a:gdLst>
                  <a:gd name="T0" fmla="*/ 21 w 738"/>
                  <a:gd name="T1" fmla="*/ 948 h 953"/>
                  <a:gd name="T2" fmla="*/ 13 w 738"/>
                  <a:gd name="T3" fmla="*/ 940 h 953"/>
                  <a:gd name="T4" fmla="*/ 5 w 738"/>
                  <a:gd name="T5" fmla="*/ 931 h 953"/>
                  <a:gd name="T6" fmla="*/ 1 w 738"/>
                  <a:gd name="T7" fmla="*/ 922 h 953"/>
                  <a:gd name="T8" fmla="*/ 0 w 738"/>
                  <a:gd name="T9" fmla="*/ 911 h 953"/>
                  <a:gd name="T10" fmla="*/ 4 w 738"/>
                  <a:gd name="T11" fmla="*/ 903 h 953"/>
                  <a:gd name="T12" fmla="*/ 680 w 738"/>
                  <a:gd name="T13" fmla="*/ 14 h 953"/>
                  <a:gd name="T14" fmla="*/ 690 w 738"/>
                  <a:gd name="T15" fmla="*/ 4 h 953"/>
                  <a:gd name="T16" fmla="*/ 702 w 738"/>
                  <a:gd name="T17" fmla="*/ 0 h 953"/>
                  <a:gd name="T18" fmla="*/ 714 w 738"/>
                  <a:gd name="T19" fmla="*/ 2 h 953"/>
                  <a:gd name="T20" fmla="*/ 724 w 738"/>
                  <a:gd name="T21" fmla="*/ 7 h 953"/>
                  <a:gd name="T22" fmla="*/ 734 w 738"/>
                  <a:gd name="T23" fmla="*/ 18 h 953"/>
                  <a:gd name="T24" fmla="*/ 738 w 738"/>
                  <a:gd name="T25" fmla="*/ 28 h 953"/>
                  <a:gd name="T26" fmla="*/ 736 w 738"/>
                  <a:gd name="T27" fmla="*/ 41 h 953"/>
                  <a:gd name="T28" fmla="*/ 731 w 738"/>
                  <a:gd name="T29" fmla="*/ 52 h 953"/>
                  <a:gd name="T30" fmla="*/ 54 w 738"/>
                  <a:gd name="T31" fmla="*/ 942 h 953"/>
                  <a:gd name="T32" fmla="*/ 46 w 738"/>
                  <a:gd name="T33" fmla="*/ 951 h 953"/>
                  <a:gd name="T34" fmla="*/ 38 w 738"/>
                  <a:gd name="T35" fmla="*/ 953 h 953"/>
                  <a:gd name="T36" fmla="*/ 30 w 738"/>
                  <a:gd name="T37" fmla="*/ 953 h 953"/>
                  <a:gd name="T38" fmla="*/ 21 w 738"/>
                  <a:gd name="T39" fmla="*/ 94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8" h="953">
                    <a:moveTo>
                      <a:pt x="21" y="948"/>
                    </a:moveTo>
                    <a:lnTo>
                      <a:pt x="13" y="940"/>
                    </a:lnTo>
                    <a:lnTo>
                      <a:pt x="5" y="931"/>
                    </a:lnTo>
                    <a:lnTo>
                      <a:pt x="1" y="922"/>
                    </a:lnTo>
                    <a:lnTo>
                      <a:pt x="0" y="911"/>
                    </a:lnTo>
                    <a:lnTo>
                      <a:pt x="4" y="903"/>
                    </a:lnTo>
                    <a:lnTo>
                      <a:pt x="680" y="14"/>
                    </a:lnTo>
                    <a:lnTo>
                      <a:pt x="690" y="4"/>
                    </a:lnTo>
                    <a:lnTo>
                      <a:pt x="702" y="0"/>
                    </a:lnTo>
                    <a:lnTo>
                      <a:pt x="714" y="2"/>
                    </a:lnTo>
                    <a:lnTo>
                      <a:pt x="724" y="7"/>
                    </a:lnTo>
                    <a:lnTo>
                      <a:pt x="734" y="18"/>
                    </a:lnTo>
                    <a:lnTo>
                      <a:pt x="738" y="28"/>
                    </a:lnTo>
                    <a:lnTo>
                      <a:pt x="736" y="41"/>
                    </a:lnTo>
                    <a:lnTo>
                      <a:pt x="731" y="52"/>
                    </a:lnTo>
                    <a:lnTo>
                      <a:pt x="54" y="942"/>
                    </a:lnTo>
                    <a:lnTo>
                      <a:pt x="46" y="951"/>
                    </a:lnTo>
                    <a:lnTo>
                      <a:pt x="38" y="953"/>
                    </a:lnTo>
                    <a:lnTo>
                      <a:pt x="30" y="953"/>
                    </a:lnTo>
                    <a:lnTo>
                      <a:pt x="21" y="9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59" name="Freeform 13">
                <a:extLst>
                  <a:ext uri="{FF2B5EF4-FFF2-40B4-BE49-F238E27FC236}">
                    <a16:creationId xmlns:a16="http://schemas.microsoft.com/office/drawing/2014/main" xmlns="" id="{9DD68DA7-810A-494C-8103-9AE90619F303}"/>
                  </a:ext>
                </a:extLst>
              </p:cNvPr>
              <p:cNvSpPr>
                <a:spLocks/>
              </p:cNvSpPr>
              <p:nvPr/>
            </p:nvSpPr>
            <p:spPr bwMode="auto">
              <a:xfrm>
                <a:off x="9699625" y="2101851"/>
                <a:ext cx="560388" cy="752475"/>
              </a:xfrm>
              <a:custGeom>
                <a:avLst/>
                <a:gdLst>
                  <a:gd name="T0" fmla="*/ 650 w 706"/>
                  <a:gd name="T1" fmla="*/ 936 h 948"/>
                  <a:gd name="T2" fmla="*/ 6 w 706"/>
                  <a:gd name="T3" fmla="*/ 52 h 948"/>
                  <a:gd name="T4" fmla="*/ 0 w 706"/>
                  <a:gd name="T5" fmla="*/ 40 h 948"/>
                  <a:gd name="T6" fmla="*/ 0 w 706"/>
                  <a:gd name="T7" fmla="*/ 28 h 948"/>
                  <a:gd name="T8" fmla="*/ 4 w 706"/>
                  <a:gd name="T9" fmla="*/ 16 h 948"/>
                  <a:gd name="T10" fmla="*/ 12 w 706"/>
                  <a:gd name="T11" fmla="*/ 7 h 948"/>
                  <a:gd name="T12" fmla="*/ 24 w 706"/>
                  <a:gd name="T13" fmla="*/ 2 h 948"/>
                  <a:gd name="T14" fmla="*/ 36 w 706"/>
                  <a:gd name="T15" fmla="*/ 0 h 948"/>
                  <a:gd name="T16" fmla="*/ 48 w 706"/>
                  <a:gd name="T17" fmla="*/ 6 h 948"/>
                  <a:gd name="T18" fmla="*/ 57 w 706"/>
                  <a:gd name="T19" fmla="*/ 14 h 948"/>
                  <a:gd name="T20" fmla="*/ 700 w 706"/>
                  <a:gd name="T21" fmla="*/ 898 h 948"/>
                  <a:gd name="T22" fmla="*/ 706 w 706"/>
                  <a:gd name="T23" fmla="*/ 910 h 948"/>
                  <a:gd name="T24" fmla="*/ 706 w 706"/>
                  <a:gd name="T25" fmla="*/ 922 h 948"/>
                  <a:gd name="T26" fmla="*/ 702 w 706"/>
                  <a:gd name="T27" fmla="*/ 934 h 948"/>
                  <a:gd name="T28" fmla="*/ 693 w 706"/>
                  <a:gd name="T29" fmla="*/ 943 h 948"/>
                  <a:gd name="T30" fmla="*/ 683 w 706"/>
                  <a:gd name="T31" fmla="*/ 948 h 948"/>
                  <a:gd name="T32" fmla="*/ 670 w 706"/>
                  <a:gd name="T33" fmla="*/ 948 h 948"/>
                  <a:gd name="T34" fmla="*/ 659 w 706"/>
                  <a:gd name="T35" fmla="*/ 944 h 948"/>
                  <a:gd name="T36" fmla="*/ 650 w 706"/>
                  <a:gd name="T3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6" h="948">
                    <a:moveTo>
                      <a:pt x="650" y="936"/>
                    </a:moveTo>
                    <a:lnTo>
                      <a:pt x="6" y="52"/>
                    </a:lnTo>
                    <a:lnTo>
                      <a:pt x="0" y="40"/>
                    </a:lnTo>
                    <a:lnTo>
                      <a:pt x="0" y="28"/>
                    </a:lnTo>
                    <a:lnTo>
                      <a:pt x="4" y="16"/>
                    </a:lnTo>
                    <a:lnTo>
                      <a:pt x="12" y="7"/>
                    </a:lnTo>
                    <a:lnTo>
                      <a:pt x="24" y="2"/>
                    </a:lnTo>
                    <a:lnTo>
                      <a:pt x="36" y="0"/>
                    </a:lnTo>
                    <a:lnTo>
                      <a:pt x="48" y="6"/>
                    </a:lnTo>
                    <a:lnTo>
                      <a:pt x="57" y="14"/>
                    </a:lnTo>
                    <a:lnTo>
                      <a:pt x="700" y="898"/>
                    </a:lnTo>
                    <a:lnTo>
                      <a:pt x="706" y="910"/>
                    </a:lnTo>
                    <a:lnTo>
                      <a:pt x="706" y="922"/>
                    </a:lnTo>
                    <a:lnTo>
                      <a:pt x="702" y="934"/>
                    </a:lnTo>
                    <a:lnTo>
                      <a:pt x="693" y="943"/>
                    </a:lnTo>
                    <a:lnTo>
                      <a:pt x="683" y="948"/>
                    </a:lnTo>
                    <a:lnTo>
                      <a:pt x="670" y="948"/>
                    </a:lnTo>
                    <a:lnTo>
                      <a:pt x="659" y="944"/>
                    </a:lnTo>
                    <a:lnTo>
                      <a:pt x="650" y="9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0" name="Freeform 14">
                <a:extLst>
                  <a:ext uri="{FF2B5EF4-FFF2-40B4-BE49-F238E27FC236}">
                    <a16:creationId xmlns:a16="http://schemas.microsoft.com/office/drawing/2014/main" xmlns="" id="{12D00F26-CB64-E34D-9563-39549AF66702}"/>
                  </a:ext>
                </a:extLst>
              </p:cNvPr>
              <p:cNvSpPr>
                <a:spLocks/>
              </p:cNvSpPr>
              <p:nvPr/>
            </p:nvSpPr>
            <p:spPr bwMode="auto">
              <a:xfrm>
                <a:off x="7272338" y="2101851"/>
                <a:ext cx="576263" cy="750888"/>
              </a:xfrm>
              <a:custGeom>
                <a:avLst/>
                <a:gdLst>
                  <a:gd name="T0" fmla="*/ 12 w 726"/>
                  <a:gd name="T1" fmla="*/ 940 h 947"/>
                  <a:gd name="T2" fmla="*/ 4 w 726"/>
                  <a:gd name="T3" fmla="*/ 931 h 947"/>
                  <a:gd name="T4" fmla="*/ 0 w 726"/>
                  <a:gd name="T5" fmla="*/ 919 h 947"/>
                  <a:gd name="T6" fmla="*/ 1 w 726"/>
                  <a:gd name="T7" fmla="*/ 907 h 947"/>
                  <a:gd name="T8" fmla="*/ 6 w 726"/>
                  <a:gd name="T9" fmla="*/ 895 h 947"/>
                  <a:gd name="T10" fmla="*/ 668 w 726"/>
                  <a:gd name="T11" fmla="*/ 14 h 947"/>
                  <a:gd name="T12" fmla="*/ 677 w 726"/>
                  <a:gd name="T13" fmla="*/ 4 h 947"/>
                  <a:gd name="T14" fmla="*/ 689 w 726"/>
                  <a:gd name="T15" fmla="*/ 0 h 947"/>
                  <a:gd name="T16" fmla="*/ 702 w 726"/>
                  <a:gd name="T17" fmla="*/ 2 h 947"/>
                  <a:gd name="T18" fmla="*/ 713 w 726"/>
                  <a:gd name="T19" fmla="*/ 7 h 947"/>
                  <a:gd name="T20" fmla="*/ 722 w 726"/>
                  <a:gd name="T21" fmla="*/ 16 h 947"/>
                  <a:gd name="T22" fmla="*/ 726 w 726"/>
                  <a:gd name="T23" fmla="*/ 28 h 947"/>
                  <a:gd name="T24" fmla="*/ 724 w 726"/>
                  <a:gd name="T25" fmla="*/ 41 h 947"/>
                  <a:gd name="T26" fmla="*/ 719 w 726"/>
                  <a:gd name="T27" fmla="*/ 52 h 947"/>
                  <a:gd name="T28" fmla="*/ 56 w 726"/>
                  <a:gd name="T29" fmla="*/ 935 h 947"/>
                  <a:gd name="T30" fmla="*/ 47 w 726"/>
                  <a:gd name="T31" fmla="*/ 943 h 947"/>
                  <a:gd name="T32" fmla="*/ 35 w 726"/>
                  <a:gd name="T33" fmla="*/ 947 h 947"/>
                  <a:gd name="T34" fmla="*/ 24 w 726"/>
                  <a:gd name="T35" fmla="*/ 946 h 947"/>
                  <a:gd name="T36" fmla="*/ 12 w 726"/>
                  <a:gd name="T37" fmla="*/ 94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6" h="947">
                    <a:moveTo>
                      <a:pt x="12" y="940"/>
                    </a:moveTo>
                    <a:lnTo>
                      <a:pt x="4" y="931"/>
                    </a:lnTo>
                    <a:lnTo>
                      <a:pt x="0" y="919"/>
                    </a:lnTo>
                    <a:lnTo>
                      <a:pt x="1" y="907"/>
                    </a:lnTo>
                    <a:lnTo>
                      <a:pt x="6" y="895"/>
                    </a:lnTo>
                    <a:lnTo>
                      <a:pt x="668" y="14"/>
                    </a:lnTo>
                    <a:lnTo>
                      <a:pt x="677" y="4"/>
                    </a:lnTo>
                    <a:lnTo>
                      <a:pt x="689" y="0"/>
                    </a:lnTo>
                    <a:lnTo>
                      <a:pt x="702" y="2"/>
                    </a:lnTo>
                    <a:lnTo>
                      <a:pt x="713" y="7"/>
                    </a:lnTo>
                    <a:lnTo>
                      <a:pt x="722" y="16"/>
                    </a:lnTo>
                    <a:lnTo>
                      <a:pt x="726" y="28"/>
                    </a:lnTo>
                    <a:lnTo>
                      <a:pt x="724" y="41"/>
                    </a:lnTo>
                    <a:lnTo>
                      <a:pt x="719" y="52"/>
                    </a:lnTo>
                    <a:lnTo>
                      <a:pt x="56" y="935"/>
                    </a:lnTo>
                    <a:lnTo>
                      <a:pt x="47" y="943"/>
                    </a:lnTo>
                    <a:lnTo>
                      <a:pt x="35" y="947"/>
                    </a:lnTo>
                    <a:lnTo>
                      <a:pt x="24" y="946"/>
                    </a:lnTo>
                    <a:lnTo>
                      <a:pt x="12" y="9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1" name="Freeform 15">
                <a:extLst>
                  <a:ext uri="{FF2B5EF4-FFF2-40B4-BE49-F238E27FC236}">
                    <a16:creationId xmlns:a16="http://schemas.microsoft.com/office/drawing/2014/main" xmlns="" id="{FD852450-FD4C-894F-9C3D-F3FE05DB67F1}"/>
                  </a:ext>
                </a:extLst>
              </p:cNvPr>
              <p:cNvSpPr>
                <a:spLocks/>
              </p:cNvSpPr>
              <p:nvPr/>
            </p:nvSpPr>
            <p:spPr bwMode="auto">
              <a:xfrm>
                <a:off x="7797800" y="2101851"/>
                <a:ext cx="571500" cy="752475"/>
              </a:xfrm>
              <a:custGeom>
                <a:avLst/>
                <a:gdLst>
                  <a:gd name="T0" fmla="*/ 663 w 719"/>
                  <a:gd name="T1" fmla="*/ 936 h 948"/>
                  <a:gd name="T2" fmla="*/ 7 w 719"/>
                  <a:gd name="T3" fmla="*/ 52 h 948"/>
                  <a:gd name="T4" fmla="*/ 1 w 719"/>
                  <a:gd name="T5" fmla="*/ 40 h 948"/>
                  <a:gd name="T6" fmla="*/ 0 w 719"/>
                  <a:gd name="T7" fmla="*/ 28 h 948"/>
                  <a:gd name="T8" fmla="*/ 4 w 719"/>
                  <a:gd name="T9" fmla="*/ 16 h 948"/>
                  <a:gd name="T10" fmla="*/ 13 w 719"/>
                  <a:gd name="T11" fmla="*/ 7 h 948"/>
                  <a:gd name="T12" fmla="*/ 24 w 719"/>
                  <a:gd name="T13" fmla="*/ 2 h 948"/>
                  <a:gd name="T14" fmla="*/ 37 w 719"/>
                  <a:gd name="T15" fmla="*/ 0 h 948"/>
                  <a:gd name="T16" fmla="*/ 49 w 719"/>
                  <a:gd name="T17" fmla="*/ 4 h 948"/>
                  <a:gd name="T18" fmla="*/ 58 w 719"/>
                  <a:gd name="T19" fmla="*/ 14 h 948"/>
                  <a:gd name="T20" fmla="*/ 713 w 719"/>
                  <a:gd name="T21" fmla="*/ 898 h 948"/>
                  <a:gd name="T22" fmla="*/ 719 w 719"/>
                  <a:gd name="T23" fmla="*/ 909 h 948"/>
                  <a:gd name="T24" fmla="*/ 719 w 719"/>
                  <a:gd name="T25" fmla="*/ 922 h 948"/>
                  <a:gd name="T26" fmla="*/ 716 w 719"/>
                  <a:gd name="T27" fmla="*/ 932 h 948"/>
                  <a:gd name="T28" fmla="*/ 708 w 719"/>
                  <a:gd name="T29" fmla="*/ 943 h 948"/>
                  <a:gd name="T30" fmla="*/ 696 w 719"/>
                  <a:gd name="T31" fmla="*/ 948 h 948"/>
                  <a:gd name="T32" fmla="*/ 684 w 719"/>
                  <a:gd name="T33" fmla="*/ 948 h 948"/>
                  <a:gd name="T34" fmla="*/ 672 w 719"/>
                  <a:gd name="T35" fmla="*/ 944 h 948"/>
                  <a:gd name="T36" fmla="*/ 663 w 719"/>
                  <a:gd name="T3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9" h="948">
                    <a:moveTo>
                      <a:pt x="663" y="936"/>
                    </a:moveTo>
                    <a:lnTo>
                      <a:pt x="7" y="52"/>
                    </a:lnTo>
                    <a:lnTo>
                      <a:pt x="1" y="40"/>
                    </a:lnTo>
                    <a:lnTo>
                      <a:pt x="0" y="28"/>
                    </a:lnTo>
                    <a:lnTo>
                      <a:pt x="4" y="16"/>
                    </a:lnTo>
                    <a:lnTo>
                      <a:pt x="13" y="7"/>
                    </a:lnTo>
                    <a:lnTo>
                      <a:pt x="24" y="2"/>
                    </a:lnTo>
                    <a:lnTo>
                      <a:pt x="37" y="0"/>
                    </a:lnTo>
                    <a:lnTo>
                      <a:pt x="49" y="4"/>
                    </a:lnTo>
                    <a:lnTo>
                      <a:pt x="58" y="14"/>
                    </a:lnTo>
                    <a:lnTo>
                      <a:pt x="713" y="898"/>
                    </a:lnTo>
                    <a:lnTo>
                      <a:pt x="719" y="909"/>
                    </a:lnTo>
                    <a:lnTo>
                      <a:pt x="719" y="922"/>
                    </a:lnTo>
                    <a:lnTo>
                      <a:pt x="716" y="932"/>
                    </a:lnTo>
                    <a:lnTo>
                      <a:pt x="708" y="943"/>
                    </a:lnTo>
                    <a:lnTo>
                      <a:pt x="696" y="948"/>
                    </a:lnTo>
                    <a:lnTo>
                      <a:pt x="684" y="948"/>
                    </a:lnTo>
                    <a:lnTo>
                      <a:pt x="672" y="944"/>
                    </a:lnTo>
                    <a:lnTo>
                      <a:pt x="663" y="9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2" name="Freeform 16">
                <a:extLst>
                  <a:ext uri="{FF2B5EF4-FFF2-40B4-BE49-F238E27FC236}">
                    <a16:creationId xmlns:a16="http://schemas.microsoft.com/office/drawing/2014/main" xmlns="" id="{6F17BDD8-C48D-EF45-BC26-C5925DDE7E62}"/>
                  </a:ext>
                </a:extLst>
              </p:cNvPr>
              <p:cNvSpPr>
                <a:spLocks/>
              </p:cNvSpPr>
              <p:nvPr/>
            </p:nvSpPr>
            <p:spPr bwMode="auto">
              <a:xfrm>
                <a:off x="7270750" y="2827338"/>
                <a:ext cx="1103313" cy="550863"/>
              </a:xfrm>
              <a:custGeom>
                <a:avLst/>
                <a:gdLst>
                  <a:gd name="T0" fmla="*/ 1390 w 1390"/>
                  <a:gd name="T1" fmla="*/ 3 h 694"/>
                  <a:gd name="T2" fmla="*/ 1386 w 1390"/>
                  <a:gd name="T3" fmla="*/ 78 h 694"/>
                  <a:gd name="T4" fmla="*/ 1374 w 1390"/>
                  <a:gd name="T5" fmla="*/ 150 h 694"/>
                  <a:gd name="T6" fmla="*/ 1355 w 1390"/>
                  <a:gd name="T7" fmla="*/ 220 h 694"/>
                  <a:gd name="T8" fmla="*/ 1328 w 1390"/>
                  <a:gd name="T9" fmla="*/ 288 h 694"/>
                  <a:gd name="T10" fmla="*/ 1295 w 1390"/>
                  <a:gd name="T11" fmla="*/ 351 h 694"/>
                  <a:gd name="T12" fmla="*/ 1256 w 1390"/>
                  <a:gd name="T13" fmla="*/ 410 h 694"/>
                  <a:gd name="T14" fmla="*/ 1211 w 1390"/>
                  <a:gd name="T15" fmla="*/ 466 h 694"/>
                  <a:gd name="T16" fmla="*/ 1161 w 1390"/>
                  <a:gd name="T17" fmla="*/ 516 h 694"/>
                  <a:gd name="T18" fmla="*/ 1106 w 1390"/>
                  <a:gd name="T19" fmla="*/ 561 h 694"/>
                  <a:gd name="T20" fmla="*/ 1046 w 1390"/>
                  <a:gd name="T21" fmla="*/ 599 h 694"/>
                  <a:gd name="T22" fmla="*/ 982 w 1390"/>
                  <a:gd name="T23" fmla="*/ 632 h 694"/>
                  <a:gd name="T24" fmla="*/ 914 w 1390"/>
                  <a:gd name="T25" fmla="*/ 659 h 694"/>
                  <a:gd name="T26" fmla="*/ 845 w 1390"/>
                  <a:gd name="T27" fmla="*/ 678 h 694"/>
                  <a:gd name="T28" fmla="*/ 771 w 1390"/>
                  <a:gd name="T29" fmla="*/ 690 h 694"/>
                  <a:gd name="T30" fmla="*/ 694 w 1390"/>
                  <a:gd name="T31" fmla="*/ 694 h 694"/>
                  <a:gd name="T32" fmla="*/ 619 w 1390"/>
                  <a:gd name="T33" fmla="*/ 690 h 694"/>
                  <a:gd name="T34" fmla="*/ 546 w 1390"/>
                  <a:gd name="T35" fmla="*/ 678 h 694"/>
                  <a:gd name="T36" fmla="*/ 476 w 1390"/>
                  <a:gd name="T37" fmla="*/ 659 h 694"/>
                  <a:gd name="T38" fmla="*/ 409 w 1390"/>
                  <a:gd name="T39" fmla="*/ 632 h 694"/>
                  <a:gd name="T40" fmla="*/ 344 w 1390"/>
                  <a:gd name="T41" fmla="*/ 599 h 694"/>
                  <a:gd name="T42" fmla="*/ 285 w 1390"/>
                  <a:gd name="T43" fmla="*/ 561 h 694"/>
                  <a:gd name="T44" fmla="*/ 229 w 1390"/>
                  <a:gd name="T45" fmla="*/ 516 h 694"/>
                  <a:gd name="T46" fmla="*/ 179 w 1390"/>
                  <a:gd name="T47" fmla="*/ 466 h 694"/>
                  <a:gd name="T48" fmla="*/ 135 w 1390"/>
                  <a:gd name="T49" fmla="*/ 410 h 694"/>
                  <a:gd name="T50" fmla="*/ 95 w 1390"/>
                  <a:gd name="T51" fmla="*/ 351 h 694"/>
                  <a:gd name="T52" fmla="*/ 62 w 1390"/>
                  <a:gd name="T53" fmla="*/ 288 h 694"/>
                  <a:gd name="T54" fmla="*/ 36 w 1390"/>
                  <a:gd name="T55" fmla="*/ 220 h 694"/>
                  <a:gd name="T56" fmla="*/ 16 w 1390"/>
                  <a:gd name="T57" fmla="*/ 150 h 694"/>
                  <a:gd name="T58" fmla="*/ 4 w 1390"/>
                  <a:gd name="T59" fmla="*/ 78 h 694"/>
                  <a:gd name="T60" fmla="*/ 0 w 1390"/>
                  <a:gd name="T61" fmla="*/ 3 h 694"/>
                  <a:gd name="T62" fmla="*/ 0 w 1390"/>
                  <a:gd name="T63" fmla="*/ 0 h 694"/>
                  <a:gd name="T64" fmla="*/ 694 w 1390"/>
                  <a:gd name="T65" fmla="*/ 3 h 694"/>
                  <a:gd name="T66" fmla="*/ 1390 w 1390"/>
                  <a:gd name="T67" fmla="*/ 3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0" h="694">
                    <a:moveTo>
                      <a:pt x="1390" y="3"/>
                    </a:moveTo>
                    <a:lnTo>
                      <a:pt x="1386" y="78"/>
                    </a:lnTo>
                    <a:lnTo>
                      <a:pt x="1374" y="150"/>
                    </a:lnTo>
                    <a:lnTo>
                      <a:pt x="1355" y="220"/>
                    </a:lnTo>
                    <a:lnTo>
                      <a:pt x="1328" y="288"/>
                    </a:lnTo>
                    <a:lnTo>
                      <a:pt x="1295" y="351"/>
                    </a:lnTo>
                    <a:lnTo>
                      <a:pt x="1256" y="410"/>
                    </a:lnTo>
                    <a:lnTo>
                      <a:pt x="1211" y="466"/>
                    </a:lnTo>
                    <a:lnTo>
                      <a:pt x="1161" y="516"/>
                    </a:lnTo>
                    <a:lnTo>
                      <a:pt x="1106" y="561"/>
                    </a:lnTo>
                    <a:lnTo>
                      <a:pt x="1046" y="599"/>
                    </a:lnTo>
                    <a:lnTo>
                      <a:pt x="982" y="632"/>
                    </a:lnTo>
                    <a:lnTo>
                      <a:pt x="914" y="659"/>
                    </a:lnTo>
                    <a:lnTo>
                      <a:pt x="845" y="678"/>
                    </a:lnTo>
                    <a:lnTo>
                      <a:pt x="771" y="690"/>
                    </a:lnTo>
                    <a:lnTo>
                      <a:pt x="694" y="694"/>
                    </a:lnTo>
                    <a:lnTo>
                      <a:pt x="619" y="690"/>
                    </a:lnTo>
                    <a:lnTo>
                      <a:pt x="546" y="678"/>
                    </a:lnTo>
                    <a:lnTo>
                      <a:pt x="476" y="659"/>
                    </a:lnTo>
                    <a:lnTo>
                      <a:pt x="409" y="632"/>
                    </a:lnTo>
                    <a:lnTo>
                      <a:pt x="344" y="599"/>
                    </a:lnTo>
                    <a:lnTo>
                      <a:pt x="285" y="561"/>
                    </a:lnTo>
                    <a:lnTo>
                      <a:pt x="229" y="516"/>
                    </a:lnTo>
                    <a:lnTo>
                      <a:pt x="179" y="466"/>
                    </a:lnTo>
                    <a:lnTo>
                      <a:pt x="135" y="410"/>
                    </a:lnTo>
                    <a:lnTo>
                      <a:pt x="95" y="351"/>
                    </a:lnTo>
                    <a:lnTo>
                      <a:pt x="62" y="288"/>
                    </a:lnTo>
                    <a:lnTo>
                      <a:pt x="36" y="220"/>
                    </a:lnTo>
                    <a:lnTo>
                      <a:pt x="16" y="150"/>
                    </a:lnTo>
                    <a:lnTo>
                      <a:pt x="4" y="78"/>
                    </a:lnTo>
                    <a:lnTo>
                      <a:pt x="0" y="3"/>
                    </a:lnTo>
                    <a:lnTo>
                      <a:pt x="0" y="0"/>
                    </a:lnTo>
                    <a:lnTo>
                      <a:pt x="694" y="3"/>
                    </a:lnTo>
                    <a:lnTo>
                      <a:pt x="139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3" name="Freeform 17">
                <a:extLst>
                  <a:ext uri="{FF2B5EF4-FFF2-40B4-BE49-F238E27FC236}">
                    <a16:creationId xmlns:a16="http://schemas.microsoft.com/office/drawing/2014/main" xmlns="" id="{529C3F68-DFEB-174E-A85E-67E6BF78B3A3}"/>
                  </a:ext>
                </a:extLst>
              </p:cNvPr>
              <p:cNvSpPr>
                <a:spLocks/>
              </p:cNvSpPr>
              <p:nvPr/>
            </p:nvSpPr>
            <p:spPr bwMode="auto">
              <a:xfrm>
                <a:off x="8470900" y="1509713"/>
                <a:ext cx="603250" cy="303213"/>
              </a:xfrm>
              <a:custGeom>
                <a:avLst/>
                <a:gdLst>
                  <a:gd name="T0" fmla="*/ 0 w 758"/>
                  <a:gd name="T1" fmla="*/ 382 h 383"/>
                  <a:gd name="T2" fmla="*/ 4 w 758"/>
                  <a:gd name="T3" fmla="*/ 325 h 383"/>
                  <a:gd name="T4" fmla="*/ 15 w 758"/>
                  <a:gd name="T5" fmla="*/ 271 h 383"/>
                  <a:gd name="T6" fmla="*/ 35 w 758"/>
                  <a:gd name="T7" fmla="*/ 221 h 383"/>
                  <a:gd name="T8" fmla="*/ 60 w 758"/>
                  <a:gd name="T9" fmla="*/ 175 h 383"/>
                  <a:gd name="T10" fmla="*/ 93 w 758"/>
                  <a:gd name="T11" fmla="*/ 131 h 383"/>
                  <a:gd name="T12" fmla="*/ 130 w 758"/>
                  <a:gd name="T13" fmla="*/ 94 h 383"/>
                  <a:gd name="T14" fmla="*/ 172 w 758"/>
                  <a:gd name="T15" fmla="*/ 62 h 383"/>
                  <a:gd name="T16" fmla="*/ 220 w 758"/>
                  <a:gd name="T17" fmla="*/ 36 h 383"/>
                  <a:gd name="T18" fmla="*/ 270 w 758"/>
                  <a:gd name="T19" fmla="*/ 16 h 383"/>
                  <a:gd name="T20" fmla="*/ 324 w 758"/>
                  <a:gd name="T21" fmla="*/ 4 h 383"/>
                  <a:gd name="T22" fmla="*/ 379 w 758"/>
                  <a:gd name="T23" fmla="*/ 0 h 383"/>
                  <a:gd name="T24" fmla="*/ 436 w 758"/>
                  <a:gd name="T25" fmla="*/ 4 h 383"/>
                  <a:gd name="T26" fmla="*/ 488 w 758"/>
                  <a:gd name="T27" fmla="*/ 16 h 383"/>
                  <a:gd name="T28" fmla="*/ 538 w 758"/>
                  <a:gd name="T29" fmla="*/ 36 h 383"/>
                  <a:gd name="T30" fmla="*/ 586 w 758"/>
                  <a:gd name="T31" fmla="*/ 62 h 383"/>
                  <a:gd name="T32" fmla="*/ 628 w 758"/>
                  <a:gd name="T33" fmla="*/ 94 h 383"/>
                  <a:gd name="T34" fmla="*/ 665 w 758"/>
                  <a:gd name="T35" fmla="*/ 131 h 383"/>
                  <a:gd name="T36" fmla="*/ 698 w 758"/>
                  <a:gd name="T37" fmla="*/ 175 h 383"/>
                  <a:gd name="T38" fmla="*/ 723 w 758"/>
                  <a:gd name="T39" fmla="*/ 221 h 383"/>
                  <a:gd name="T40" fmla="*/ 743 w 758"/>
                  <a:gd name="T41" fmla="*/ 271 h 383"/>
                  <a:gd name="T42" fmla="*/ 754 w 758"/>
                  <a:gd name="T43" fmla="*/ 325 h 383"/>
                  <a:gd name="T44" fmla="*/ 758 w 758"/>
                  <a:gd name="T45" fmla="*/ 382 h 383"/>
                  <a:gd name="T46" fmla="*/ 758 w 758"/>
                  <a:gd name="T47" fmla="*/ 383 h 383"/>
                  <a:gd name="T48" fmla="*/ 379 w 758"/>
                  <a:gd name="T49" fmla="*/ 382 h 383"/>
                  <a:gd name="T50" fmla="*/ 0 w 758"/>
                  <a:gd name="T51" fmla="*/ 3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8" h="383">
                    <a:moveTo>
                      <a:pt x="0" y="382"/>
                    </a:moveTo>
                    <a:lnTo>
                      <a:pt x="4" y="325"/>
                    </a:lnTo>
                    <a:lnTo>
                      <a:pt x="15" y="271"/>
                    </a:lnTo>
                    <a:lnTo>
                      <a:pt x="35" y="221"/>
                    </a:lnTo>
                    <a:lnTo>
                      <a:pt x="60" y="175"/>
                    </a:lnTo>
                    <a:lnTo>
                      <a:pt x="93" y="131"/>
                    </a:lnTo>
                    <a:lnTo>
                      <a:pt x="130" y="94"/>
                    </a:lnTo>
                    <a:lnTo>
                      <a:pt x="172" y="62"/>
                    </a:lnTo>
                    <a:lnTo>
                      <a:pt x="220" y="36"/>
                    </a:lnTo>
                    <a:lnTo>
                      <a:pt x="270" y="16"/>
                    </a:lnTo>
                    <a:lnTo>
                      <a:pt x="324" y="4"/>
                    </a:lnTo>
                    <a:lnTo>
                      <a:pt x="379" y="0"/>
                    </a:lnTo>
                    <a:lnTo>
                      <a:pt x="436" y="4"/>
                    </a:lnTo>
                    <a:lnTo>
                      <a:pt x="488" y="16"/>
                    </a:lnTo>
                    <a:lnTo>
                      <a:pt x="538" y="36"/>
                    </a:lnTo>
                    <a:lnTo>
                      <a:pt x="586" y="62"/>
                    </a:lnTo>
                    <a:lnTo>
                      <a:pt x="628" y="94"/>
                    </a:lnTo>
                    <a:lnTo>
                      <a:pt x="665" y="131"/>
                    </a:lnTo>
                    <a:lnTo>
                      <a:pt x="698" y="175"/>
                    </a:lnTo>
                    <a:lnTo>
                      <a:pt x="723" y="221"/>
                    </a:lnTo>
                    <a:lnTo>
                      <a:pt x="743" y="271"/>
                    </a:lnTo>
                    <a:lnTo>
                      <a:pt x="754" y="325"/>
                    </a:lnTo>
                    <a:lnTo>
                      <a:pt x="758" y="382"/>
                    </a:lnTo>
                    <a:lnTo>
                      <a:pt x="758" y="383"/>
                    </a:lnTo>
                    <a:lnTo>
                      <a:pt x="379" y="382"/>
                    </a:lnTo>
                    <a:lnTo>
                      <a:pt x="0" y="3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4" name="Freeform 18">
                <a:extLst>
                  <a:ext uri="{FF2B5EF4-FFF2-40B4-BE49-F238E27FC236}">
                    <a16:creationId xmlns:a16="http://schemas.microsoft.com/office/drawing/2014/main" xmlns="" id="{72E03502-D46A-A94C-B41F-1558E59B98E1}"/>
                  </a:ext>
                </a:extLst>
              </p:cNvPr>
              <p:cNvSpPr>
                <a:spLocks/>
              </p:cNvSpPr>
              <p:nvPr/>
            </p:nvSpPr>
            <p:spPr bwMode="auto">
              <a:xfrm>
                <a:off x="9159875" y="2827338"/>
                <a:ext cx="1104900" cy="550863"/>
              </a:xfrm>
              <a:custGeom>
                <a:avLst/>
                <a:gdLst>
                  <a:gd name="T0" fmla="*/ 1393 w 1393"/>
                  <a:gd name="T1" fmla="*/ 3 h 694"/>
                  <a:gd name="T2" fmla="*/ 1389 w 1393"/>
                  <a:gd name="T3" fmla="*/ 78 h 694"/>
                  <a:gd name="T4" fmla="*/ 1377 w 1393"/>
                  <a:gd name="T5" fmla="*/ 150 h 694"/>
                  <a:gd name="T6" fmla="*/ 1357 w 1393"/>
                  <a:gd name="T7" fmla="*/ 220 h 694"/>
                  <a:gd name="T8" fmla="*/ 1331 w 1393"/>
                  <a:gd name="T9" fmla="*/ 288 h 694"/>
                  <a:gd name="T10" fmla="*/ 1298 w 1393"/>
                  <a:gd name="T11" fmla="*/ 351 h 694"/>
                  <a:gd name="T12" fmla="*/ 1259 w 1393"/>
                  <a:gd name="T13" fmla="*/ 410 h 694"/>
                  <a:gd name="T14" fmla="*/ 1214 w 1393"/>
                  <a:gd name="T15" fmla="*/ 466 h 694"/>
                  <a:gd name="T16" fmla="*/ 1164 w 1393"/>
                  <a:gd name="T17" fmla="*/ 516 h 694"/>
                  <a:gd name="T18" fmla="*/ 1108 w 1393"/>
                  <a:gd name="T19" fmla="*/ 561 h 694"/>
                  <a:gd name="T20" fmla="*/ 1048 w 1393"/>
                  <a:gd name="T21" fmla="*/ 599 h 694"/>
                  <a:gd name="T22" fmla="*/ 985 w 1393"/>
                  <a:gd name="T23" fmla="*/ 632 h 694"/>
                  <a:gd name="T24" fmla="*/ 917 w 1393"/>
                  <a:gd name="T25" fmla="*/ 659 h 694"/>
                  <a:gd name="T26" fmla="*/ 846 w 1393"/>
                  <a:gd name="T27" fmla="*/ 678 h 694"/>
                  <a:gd name="T28" fmla="*/ 772 w 1393"/>
                  <a:gd name="T29" fmla="*/ 690 h 694"/>
                  <a:gd name="T30" fmla="*/ 697 w 1393"/>
                  <a:gd name="T31" fmla="*/ 694 h 694"/>
                  <a:gd name="T32" fmla="*/ 621 w 1393"/>
                  <a:gd name="T33" fmla="*/ 690 h 694"/>
                  <a:gd name="T34" fmla="*/ 547 w 1393"/>
                  <a:gd name="T35" fmla="*/ 678 h 694"/>
                  <a:gd name="T36" fmla="*/ 477 w 1393"/>
                  <a:gd name="T37" fmla="*/ 659 h 694"/>
                  <a:gd name="T38" fmla="*/ 409 w 1393"/>
                  <a:gd name="T39" fmla="*/ 632 h 694"/>
                  <a:gd name="T40" fmla="*/ 346 w 1393"/>
                  <a:gd name="T41" fmla="*/ 599 h 694"/>
                  <a:gd name="T42" fmla="*/ 286 w 1393"/>
                  <a:gd name="T43" fmla="*/ 561 h 694"/>
                  <a:gd name="T44" fmla="*/ 231 w 1393"/>
                  <a:gd name="T45" fmla="*/ 516 h 694"/>
                  <a:gd name="T46" fmla="*/ 180 w 1393"/>
                  <a:gd name="T47" fmla="*/ 466 h 694"/>
                  <a:gd name="T48" fmla="*/ 135 w 1393"/>
                  <a:gd name="T49" fmla="*/ 410 h 694"/>
                  <a:gd name="T50" fmla="*/ 95 w 1393"/>
                  <a:gd name="T51" fmla="*/ 351 h 694"/>
                  <a:gd name="T52" fmla="*/ 62 w 1393"/>
                  <a:gd name="T53" fmla="*/ 288 h 694"/>
                  <a:gd name="T54" fmla="*/ 36 w 1393"/>
                  <a:gd name="T55" fmla="*/ 220 h 694"/>
                  <a:gd name="T56" fmla="*/ 16 w 1393"/>
                  <a:gd name="T57" fmla="*/ 150 h 694"/>
                  <a:gd name="T58" fmla="*/ 4 w 1393"/>
                  <a:gd name="T59" fmla="*/ 78 h 694"/>
                  <a:gd name="T60" fmla="*/ 0 w 1393"/>
                  <a:gd name="T61" fmla="*/ 3 h 694"/>
                  <a:gd name="T62" fmla="*/ 0 w 1393"/>
                  <a:gd name="T63" fmla="*/ 0 h 694"/>
                  <a:gd name="T64" fmla="*/ 697 w 1393"/>
                  <a:gd name="T65" fmla="*/ 3 h 694"/>
                  <a:gd name="T66" fmla="*/ 1393 w 1393"/>
                  <a:gd name="T67" fmla="*/ 3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3" h="694">
                    <a:moveTo>
                      <a:pt x="1393" y="3"/>
                    </a:moveTo>
                    <a:lnTo>
                      <a:pt x="1389" y="78"/>
                    </a:lnTo>
                    <a:lnTo>
                      <a:pt x="1377" y="150"/>
                    </a:lnTo>
                    <a:lnTo>
                      <a:pt x="1357" y="220"/>
                    </a:lnTo>
                    <a:lnTo>
                      <a:pt x="1331" y="288"/>
                    </a:lnTo>
                    <a:lnTo>
                      <a:pt x="1298" y="351"/>
                    </a:lnTo>
                    <a:lnTo>
                      <a:pt x="1259" y="410"/>
                    </a:lnTo>
                    <a:lnTo>
                      <a:pt x="1214" y="466"/>
                    </a:lnTo>
                    <a:lnTo>
                      <a:pt x="1164" y="516"/>
                    </a:lnTo>
                    <a:lnTo>
                      <a:pt x="1108" y="561"/>
                    </a:lnTo>
                    <a:lnTo>
                      <a:pt x="1048" y="599"/>
                    </a:lnTo>
                    <a:lnTo>
                      <a:pt x="985" y="632"/>
                    </a:lnTo>
                    <a:lnTo>
                      <a:pt x="917" y="659"/>
                    </a:lnTo>
                    <a:lnTo>
                      <a:pt x="846" y="678"/>
                    </a:lnTo>
                    <a:lnTo>
                      <a:pt x="772" y="690"/>
                    </a:lnTo>
                    <a:lnTo>
                      <a:pt x="697" y="694"/>
                    </a:lnTo>
                    <a:lnTo>
                      <a:pt x="621" y="690"/>
                    </a:lnTo>
                    <a:lnTo>
                      <a:pt x="547" y="678"/>
                    </a:lnTo>
                    <a:lnTo>
                      <a:pt x="477" y="659"/>
                    </a:lnTo>
                    <a:lnTo>
                      <a:pt x="409" y="632"/>
                    </a:lnTo>
                    <a:lnTo>
                      <a:pt x="346" y="599"/>
                    </a:lnTo>
                    <a:lnTo>
                      <a:pt x="286" y="561"/>
                    </a:lnTo>
                    <a:lnTo>
                      <a:pt x="231" y="516"/>
                    </a:lnTo>
                    <a:lnTo>
                      <a:pt x="180" y="466"/>
                    </a:lnTo>
                    <a:lnTo>
                      <a:pt x="135" y="410"/>
                    </a:lnTo>
                    <a:lnTo>
                      <a:pt x="95" y="351"/>
                    </a:lnTo>
                    <a:lnTo>
                      <a:pt x="62" y="288"/>
                    </a:lnTo>
                    <a:lnTo>
                      <a:pt x="36" y="220"/>
                    </a:lnTo>
                    <a:lnTo>
                      <a:pt x="16" y="150"/>
                    </a:lnTo>
                    <a:lnTo>
                      <a:pt x="4" y="78"/>
                    </a:lnTo>
                    <a:lnTo>
                      <a:pt x="0" y="3"/>
                    </a:lnTo>
                    <a:lnTo>
                      <a:pt x="0" y="0"/>
                    </a:lnTo>
                    <a:lnTo>
                      <a:pt x="697" y="3"/>
                    </a:lnTo>
                    <a:lnTo>
                      <a:pt x="1393"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5" name="Freeform 19">
                <a:extLst>
                  <a:ext uri="{FF2B5EF4-FFF2-40B4-BE49-F238E27FC236}">
                    <a16:creationId xmlns:a16="http://schemas.microsoft.com/office/drawing/2014/main" xmlns="" id="{09CA1CAF-E338-7C4A-A995-862829DE2833}"/>
                  </a:ext>
                </a:extLst>
              </p:cNvPr>
              <p:cNvSpPr>
                <a:spLocks/>
              </p:cNvSpPr>
              <p:nvPr/>
            </p:nvSpPr>
            <p:spPr bwMode="auto">
              <a:xfrm>
                <a:off x="7900988" y="4610101"/>
                <a:ext cx="1801813" cy="288925"/>
              </a:xfrm>
              <a:custGeom>
                <a:avLst/>
                <a:gdLst>
                  <a:gd name="T0" fmla="*/ 326 w 2268"/>
                  <a:gd name="T1" fmla="*/ 0 h 365"/>
                  <a:gd name="T2" fmla="*/ 1941 w 2268"/>
                  <a:gd name="T3" fmla="*/ 0 h 365"/>
                  <a:gd name="T4" fmla="*/ 1989 w 2268"/>
                  <a:gd name="T5" fmla="*/ 4 h 365"/>
                  <a:gd name="T6" fmla="*/ 2032 w 2268"/>
                  <a:gd name="T7" fmla="*/ 15 h 365"/>
                  <a:gd name="T8" fmla="*/ 2075 w 2268"/>
                  <a:gd name="T9" fmla="*/ 32 h 365"/>
                  <a:gd name="T10" fmla="*/ 2114 w 2268"/>
                  <a:gd name="T11" fmla="*/ 56 h 365"/>
                  <a:gd name="T12" fmla="*/ 2150 w 2268"/>
                  <a:gd name="T13" fmla="*/ 85 h 365"/>
                  <a:gd name="T14" fmla="*/ 2183 w 2268"/>
                  <a:gd name="T15" fmla="*/ 118 h 365"/>
                  <a:gd name="T16" fmla="*/ 2210 w 2268"/>
                  <a:gd name="T17" fmla="*/ 157 h 365"/>
                  <a:gd name="T18" fmla="*/ 2233 w 2268"/>
                  <a:gd name="T19" fmla="*/ 200 h 365"/>
                  <a:gd name="T20" fmla="*/ 2250 w 2268"/>
                  <a:gd name="T21" fmla="*/ 246 h 365"/>
                  <a:gd name="T22" fmla="*/ 2263 w 2268"/>
                  <a:gd name="T23" fmla="*/ 295 h 365"/>
                  <a:gd name="T24" fmla="*/ 2268 w 2268"/>
                  <a:gd name="T25" fmla="*/ 365 h 365"/>
                  <a:gd name="T26" fmla="*/ 0 w 2268"/>
                  <a:gd name="T27" fmla="*/ 365 h 365"/>
                  <a:gd name="T28" fmla="*/ 6 w 2268"/>
                  <a:gd name="T29" fmla="*/ 295 h 365"/>
                  <a:gd name="T30" fmla="*/ 18 w 2268"/>
                  <a:gd name="T31" fmla="*/ 246 h 365"/>
                  <a:gd name="T32" fmla="*/ 36 w 2268"/>
                  <a:gd name="T33" fmla="*/ 200 h 365"/>
                  <a:gd name="T34" fmla="*/ 59 w 2268"/>
                  <a:gd name="T35" fmla="*/ 157 h 365"/>
                  <a:gd name="T36" fmla="*/ 87 w 2268"/>
                  <a:gd name="T37" fmla="*/ 118 h 365"/>
                  <a:gd name="T38" fmla="*/ 118 w 2268"/>
                  <a:gd name="T39" fmla="*/ 85 h 365"/>
                  <a:gd name="T40" fmla="*/ 155 w 2268"/>
                  <a:gd name="T41" fmla="*/ 56 h 365"/>
                  <a:gd name="T42" fmla="*/ 193 w 2268"/>
                  <a:gd name="T43" fmla="*/ 32 h 365"/>
                  <a:gd name="T44" fmla="*/ 235 w 2268"/>
                  <a:gd name="T45" fmla="*/ 15 h 365"/>
                  <a:gd name="T46" fmla="*/ 280 w 2268"/>
                  <a:gd name="T47" fmla="*/ 4 h 365"/>
                  <a:gd name="T48" fmla="*/ 326 w 2268"/>
                  <a:gd name="T4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8" h="365">
                    <a:moveTo>
                      <a:pt x="326" y="0"/>
                    </a:moveTo>
                    <a:lnTo>
                      <a:pt x="1941" y="0"/>
                    </a:lnTo>
                    <a:lnTo>
                      <a:pt x="1989" y="4"/>
                    </a:lnTo>
                    <a:lnTo>
                      <a:pt x="2032" y="15"/>
                    </a:lnTo>
                    <a:lnTo>
                      <a:pt x="2075" y="32"/>
                    </a:lnTo>
                    <a:lnTo>
                      <a:pt x="2114" y="56"/>
                    </a:lnTo>
                    <a:lnTo>
                      <a:pt x="2150" y="85"/>
                    </a:lnTo>
                    <a:lnTo>
                      <a:pt x="2183" y="118"/>
                    </a:lnTo>
                    <a:lnTo>
                      <a:pt x="2210" y="157"/>
                    </a:lnTo>
                    <a:lnTo>
                      <a:pt x="2233" y="200"/>
                    </a:lnTo>
                    <a:lnTo>
                      <a:pt x="2250" y="246"/>
                    </a:lnTo>
                    <a:lnTo>
                      <a:pt x="2263" y="295"/>
                    </a:lnTo>
                    <a:lnTo>
                      <a:pt x="2268" y="365"/>
                    </a:lnTo>
                    <a:lnTo>
                      <a:pt x="0" y="365"/>
                    </a:lnTo>
                    <a:lnTo>
                      <a:pt x="6" y="295"/>
                    </a:lnTo>
                    <a:lnTo>
                      <a:pt x="18" y="246"/>
                    </a:lnTo>
                    <a:lnTo>
                      <a:pt x="36" y="200"/>
                    </a:lnTo>
                    <a:lnTo>
                      <a:pt x="59" y="157"/>
                    </a:lnTo>
                    <a:lnTo>
                      <a:pt x="87" y="118"/>
                    </a:lnTo>
                    <a:lnTo>
                      <a:pt x="118" y="85"/>
                    </a:lnTo>
                    <a:lnTo>
                      <a:pt x="155" y="56"/>
                    </a:lnTo>
                    <a:lnTo>
                      <a:pt x="193" y="32"/>
                    </a:lnTo>
                    <a:lnTo>
                      <a:pt x="235" y="15"/>
                    </a:lnTo>
                    <a:lnTo>
                      <a:pt x="280" y="4"/>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6" name="Freeform 20">
                <a:extLst>
                  <a:ext uri="{FF2B5EF4-FFF2-40B4-BE49-F238E27FC236}">
                    <a16:creationId xmlns:a16="http://schemas.microsoft.com/office/drawing/2014/main" xmlns="" id="{537961F0-6796-2745-9CAC-C6E6E7C51E15}"/>
                  </a:ext>
                </a:extLst>
              </p:cNvPr>
              <p:cNvSpPr>
                <a:spLocks/>
              </p:cNvSpPr>
              <p:nvPr/>
            </p:nvSpPr>
            <p:spPr bwMode="auto">
              <a:xfrm>
                <a:off x="8367713" y="4479926"/>
                <a:ext cx="822325" cy="136525"/>
              </a:xfrm>
              <a:custGeom>
                <a:avLst/>
                <a:gdLst>
                  <a:gd name="T0" fmla="*/ 150 w 1037"/>
                  <a:gd name="T1" fmla="*/ 0 h 172"/>
                  <a:gd name="T2" fmla="*/ 887 w 1037"/>
                  <a:gd name="T3" fmla="*/ 0 h 172"/>
                  <a:gd name="T4" fmla="*/ 917 w 1037"/>
                  <a:gd name="T5" fmla="*/ 3 h 172"/>
                  <a:gd name="T6" fmla="*/ 945 w 1037"/>
                  <a:gd name="T7" fmla="*/ 14 h 172"/>
                  <a:gd name="T8" fmla="*/ 971 w 1037"/>
                  <a:gd name="T9" fmla="*/ 30 h 172"/>
                  <a:gd name="T10" fmla="*/ 992 w 1037"/>
                  <a:gd name="T11" fmla="*/ 51 h 172"/>
                  <a:gd name="T12" fmla="*/ 1011 w 1037"/>
                  <a:gd name="T13" fmla="*/ 77 h 172"/>
                  <a:gd name="T14" fmla="*/ 1025 w 1037"/>
                  <a:gd name="T15" fmla="*/ 106 h 172"/>
                  <a:gd name="T16" fmla="*/ 1033 w 1037"/>
                  <a:gd name="T17" fmla="*/ 139 h 172"/>
                  <a:gd name="T18" fmla="*/ 1037 w 1037"/>
                  <a:gd name="T19" fmla="*/ 172 h 172"/>
                  <a:gd name="T20" fmla="*/ 0 w 1037"/>
                  <a:gd name="T21" fmla="*/ 172 h 172"/>
                  <a:gd name="T22" fmla="*/ 4 w 1037"/>
                  <a:gd name="T23" fmla="*/ 139 h 172"/>
                  <a:gd name="T24" fmla="*/ 12 w 1037"/>
                  <a:gd name="T25" fmla="*/ 106 h 172"/>
                  <a:gd name="T26" fmla="*/ 27 w 1037"/>
                  <a:gd name="T27" fmla="*/ 77 h 172"/>
                  <a:gd name="T28" fmla="*/ 45 w 1037"/>
                  <a:gd name="T29" fmla="*/ 51 h 172"/>
                  <a:gd name="T30" fmla="*/ 66 w 1037"/>
                  <a:gd name="T31" fmla="*/ 30 h 172"/>
                  <a:gd name="T32" fmla="*/ 92 w 1037"/>
                  <a:gd name="T33" fmla="*/ 14 h 172"/>
                  <a:gd name="T34" fmla="*/ 120 w 1037"/>
                  <a:gd name="T35" fmla="*/ 3 h 172"/>
                  <a:gd name="T36" fmla="*/ 150 w 1037"/>
                  <a:gd name="T3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7" h="172">
                    <a:moveTo>
                      <a:pt x="150" y="0"/>
                    </a:moveTo>
                    <a:lnTo>
                      <a:pt x="887" y="0"/>
                    </a:lnTo>
                    <a:lnTo>
                      <a:pt x="917" y="3"/>
                    </a:lnTo>
                    <a:lnTo>
                      <a:pt x="945" y="14"/>
                    </a:lnTo>
                    <a:lnTo>
                      <a:pt x="971" y="30"/>
                    </a:lnTo>
                    <a:lnTo>
                      <a:pt x="992" y="51"/>
                    </a:lnTo>
                    <a:lnTo>
                      <a:pt x="1011" y="77"/>
                    </a:lnTo>
                    <a:lnTo>
                      <a:pt x="1025" y="106"/>
                    </a:lnTo>
                    <a:lnTo>
                      <a:pt x="1033" y="139"/>
                    </a:lnTo>
                    <a:lnTo>
                      <a:pt x="1037" y="172"/>
                    </a:lnTo>
                    <a:lnTo>
                      <a:pt x="0" y="172"/>
                    </a:lnTo>
                    <a:lnTo>
                      <a:pt x="4" y="139"/>
                    </a:lnTo>
                    <a:lnTo>
                      <a:pt x="12" y="106"/>
                    </a:lnTo>
                    <a:lnTo>
                      <a:pt x="27" y="77"/>
                    </a:lnTo>
                    <a:lnTo>
                      <a:pt x="45" y="51"/>
                    </a:lnTo>
                    <a:lnTo>
                      <a:pt x="66" y="30"/>
                    </a:lnTo>
                    <a:lnTo>
                      <a:pt x="92" y="14"/>
                    </a:lnTo>
                    <a:lnTo>
                      <a:pt x="120"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7" name="Freeform 21">
                <a:extLst>
                  <a:ext uri="{FF2B5EF4-FFF2-40B4-BE49-F238E27FC236}">
                    <a16:creationId xmlns:a16="http://schemas.microsoft.com/office/drawing/2014/main" xmlns="" id="{088CF480-1F70-044D-853B-E78D877656FB}"/>
                  </a:ext>
                </a:extLst>
              </p:cNvPr>
              <p:cNvSpPr>
                <a:spLocks/>
              </p:cNvSpPr>
              <p:nvPr/>
            </p:nvSpPr>
            <p:spPr bwMode="auto">
              <a:xfrm>
                <a:off x="8739188" y="1454151"/>
                <a:ext cx="61913" cy="65088"/>
              </a:xfrm>
              <a:custGeom>
                <a:avLst/>
                <a:gdLst>
                  <a:gd name="T0" fmla="*/ 0 w 79"/>
                  <a:gd name="T1" fmla="*/ 41 h 82"/>
                  <a:gd name="T2" fmla="*/ 3 w 79"/>
                  <a:gd name="T3" fmla="*/ 25 h 82"/>
                  <a:gd name="T4" fmla="*/ 12 w 79"/>
                  <a:gd name="T5" fmla="*/ 14 h 82"/>
                  <a:gd name="T6" fmla="*/ 25 w 79"/>
                  <a:gd name="T7" fmla="*/ 4 h 82"/>
                  <a:gd name="T8" fmla="*/ 39 w 79"/>
                  <a:gd name="T9" fmla="*/ 0 h 82"/>
                  <a:gd name="T10" fmla="*/ 55 w 79"/>
                  <a:gd name="T11" fmla="*/ 4 h 82"/>
                  <a:gd name="T12" fmla="*/ 68 w 79"/>
                  <a:gd name="T13" fmla="*/ 14 h 82"/>
                  <a:gd name="T14" fmla="*/ 76 w 79"/>
                  <a:gd name="T15" fmla="*/ 25 h 82"/>
                  <a:gd name="T16" fmla="*/ 79 w 79"/>
                  <a:gd name="T17" fmla="*/ 41 h 82"/>
                  <a:gd name="T18" fmla="*/ 76 w 79"/>
                  <a:gd name="T19" fmla="*/ 57 h 82"/>
                  <a:gd name="T20" fmla="*/ 68 w 79"/>
                  <a:gd name="T21" fmla="*/ 70 h 82"/>
                  <a:gd name="T22" fmla="*/ 55 w 79"/>
                  <a:gd name="T23" fmla="*/ 80 h 82"/>
                  <a:gd name="T24" fmla="*/ 39 w 79"/>
                  <a:gd name="T25" fmla="*/ 82 h 82"/>
                  <a:gd name="T26" fmla="*/ 25 w 79"/>
                  <a:gd name="T27" fmla="*/ 80 h 82"/>
                  <a:gd name="T28" fmla="*/ 12 w 79"/>
                  <a:gd name="T29" fmla="*/ 70 h 82"/>
                  <a:gd name="T30" fmla="*/ 3 w 79"/>
                  <a:gd name="T31" fmla="*/ 57 h 82"/>
                  <a:gd name="T32" fmla="*/ 0 w 79"/>
                  <a:gd name="T3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2">
                    <a:moveTo>
                      <a:pt x="0" y="41"/>
                    </a:moveTo>
                    <a:lnTo>
                      <a:pt x="3" y="25"/>
                    </a:lnTo>
                    <a:lnTo>
                      <a:pt x="12" y="14"/>
                    </a:lnTo>
                    <a:lnTo>
                      <a:pt x="25" y="4"/>
                    </a:lnTo>
                    <a:lnTo>
                      <a:pt x="39" y="0"/>
                    </a:lnTo>
                    <a:lnTo>
                      <a:pt x="55" y="4"/>
                    </a:lnTo>
                    <a:lnTo>
                      <a:pt x="68" y="14"/>
                    </a:lnTo>
                    <a:lnTo>
                      <a:pt x="76" y="25"/>
                    </a:lnTo>
                    <a:lnTo>
                      <a:pt x="79" y="41"/>
                    </a:lnTo>
                    <a:lnTo>
                      <a:pt x="76" y="57"/>
                    </a:lnTo>
                    <a:lnTo>
                      <a:pt x="68" y="70"/>
                    </a:lnTo>
                    <a:lnTo>
                      <a:pt x="55" y="80"/>
                    </a:lnTo>
                    <a:lnTo>
                      <a:pt x="39" y="82"/>
                    </a:lnTo>
                    <a:lnTo>
                      <a:pt x="25" y="80"/>
                    </a:lnTo>
                    <a:lnTo>
                      <a:pt x="12" y="70"/>
                    </a:lnTo>
                    <a:lnTo>
                      <a:pt x="3" y="57"/>
                    </a:lnTo>
                    <a:lnTo>
                      <a:pt x="0"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8" name="Freeform 22">
                <a:extLst>
                  <a:ext uri="{FF2B5EF4-FFF2-40B4-BE49-F238E27FC236}">
                    <a16:creationId xmlns:a16="http://schemas.microsoft.com/office/drawing/2014/main" xmlns="" id="{698D6A24-9911-3F45-8BF7-D7653211F267}"/>
                  </a:ext>
                </a:extLst>
              </p:cNvPr>
              <p:cNvSpPr>
                <a:spLocks/>
              </p:cNvSpPr>
              <p:nvPr/>
            </p:nvSpPr>
            <p:spPr bwMode="auto">
              <a:xfrm>
                <a:off x="8905875" y="1978026"/>
                <a:ext cx="1119188" cy="144463"/>
              </a:xfrm>
              <a:custGeom>
                <a:avLst/>
                <a:gdLst>
                  <a:gd name="T0" fmla="*/ 0 w 1411"/>
                  <a:gd name="T1" fmla="*/ 0 h 183"/>
                  <a:gd name="T2" fmla="*/ 1330 w 1411"/>
                  <a:gd name="T3" fmla="*/ 0 h 183"/>
                  <a:gd name="T4" fmla="*/ 1352 w 1411"/>
                  <a:gd name="T5" fmla="*/ 3 h 183"/>
                  <a:gd name="T6" fmla="*/ 1372 w 1411"/>
                  <a:gd name="T7" fmla="*/ 11 h 183"/>
                  <a:gd name="T8" fmla="*/ 1388 w 1411"/>
                  <a:gd name="T9" fmla="*/ 24 h 183"/>
                  <a:gd name="T10" fmla="*/ 1401 w 1411"/>
                  <a:gd name="T11" fmla="*/ 40 h 183"/>
                  <a:gd name="T12" fmla="*/ 1409 w 1411"/>
                  <a:gd name="T13" fmla="*/ 60 h 183"/>
                  <a:gd name="T14" fmla="*/ 1411 w 1411"/>
                  <a:gd name="T15" fmla="*/ 81 h 183"/>
                  <a:gd name="T16" fmla="*/ 1411 w 1411"/>
                  <a:gd name="T17" fmla="*/ 102 h 183"/>
                  <a:gd name="T18" fmla="*/ 1409 w 1411"/>
                  <a:gd name="T19" fmla="*/ 123 h 183"/>
                  <a:gd name="T20" fmla="*/ 1401 w 1411"/>
                  <a:gd name="T21" fmla="*/ 143 h 183"/>
                  <a:gd name="T22" fmla="*/ 1388 w 1411"/>
                  <a:gd name="T23" fmla="*/ 159 h 183"/>
                  <a:gd name="T24" fmla="*/ 1372 w 1411"/>
                  <a:gd name="T25" fmla="*/ 172 h 183"/>
                  <a:gd name="T26" fmla="*/ 1352 w 1411"/>
                  <a:gd name="T27" fmla="*/ 180 h 183"/>
                  <a:gd name="T28" fmla="*/ 1330 w 1411"/>
                  <a:gd name="T29" fmla="*/ 183 h 183"/>
                  <a:gd name="T30" fmla="*/ 0 w 1411"/>
                  <a:gd name="T31" fmla="*/ 183 h 183"/>
                  <a:gd name="T32" fmla="*/ 0 w 1411"/>
                  <a:gd name="T3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1" h="183">
                    <a:moveTo>
                      <a:pt x="0" y="0"/>
                    </a:moveTo>
                    <a:lnTo>
                      <a:pt x="1330" y="0"/>
                    </a:lnTo>
                    <a:lnTo>
                      <a:pt x="1352" y="3"/>
                    </a:lnTo>
                    <a:lnTo>
                      <a:pt x="1372" y="11"/>
                    </a:lnTo>
                    <a:lnTo>
                      <a:pt x="1388" y="24"/>
                    </a:lnTo>
                    <a:lnTo>
                      <a:pt x="1401" y="40"/>
                    </a:lnTo>
                    <a:lnTo>
                      <a:pt x="1409" y="60"/>
                    </a:lnTo>
                    <a:lnTo>
                      <a:pt x="1411" y="81"/>
                    </a:lnTo>
                    <a:lnTo>
                      <a:pt x="1411" y="102"/>
                    </a:lnTo>
                    <a:lnTo>
                      <a:pt x="1409" y="123"/>
                    </a:lnTo>
                    <a:lnTo>
                      <a:pt x="1401" y="143"/>
                    </a:lnTo>
                    <a:lnTo>
                      <a:pt x="1388" y="159"/>
                    </a:lnTo>
                    <a:lnTo>
                      <a:pt x="1372" y="172"/>
                    </a:lnTo>
                    <a:lnTo>
                      <a:pt x="1352" y="180"/>
                    </a:lnTo>
                    <a:lnTo>
                      <a:pt x="1330" y="183"/>
                    </a:lnTo>
                    <a:lnTo>
                      <a:pt x="0" y="18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69" name="Freeform 23">
                <a:extLst>
                  <a:ext uri="{FF2B5EF4-FFF2-40B4-BE49-F238E27FC236}">
                    <a16:creationId xmlns:a16="http://schemas.microsoft.com/office/drawing/2014/main" xmlns="" id="{2C146858-E38B-3C4B-AD21-07EC3B76F102}"/>
                  </a:ext>
                </a:extLst>
              </p:cNvPr>
              <p:cNvSpPr>
                <a:spLocks/>
              </p:cNvSpPr>
              <p:nvPr/>
            </p:nvSpPr>
            <p:spPr bwMode="auto">
              <a:xfrm>
                <a:off x="7519988" y="1979613"/>
                <a:ext cx="1112838" cy="144463"/>
              </a:xfrm>
              <a:custGeom>
                <a:avLst/>
                <a:gdLst>
                  <a:gd name="T0" fmla="*/ 81 w 1401"/>
                  <a:gd name="T1" fmla="*/ 0 h 182"/>
                  <a:gd name="T2" fmla="*/ 1401 w 1401"/>
                  <a:gd name="T3" fmla="*/ 0 h 182"/>
                  <a:gd name="T4" fmla="*/ 1401 w 1401"/>
                  <a:gd name="T5" fmla="*/ 182 h 182"/>
                  <a:gd name="T6" fmla="*/ 81 w 1401"/>
                  <a:gd name="T7" fmla="*/ 182 h 182"/>
                  <a:gd name="T8" fmla="*/ 59 w 1401"/>
                  <a:gd name="T9" fmla="*/ 180 h 182"/>
                  <a:gd name="T10" fmla="*/ 41 w 1401"/>
                  <a:gd name="T11" fmla="*/ 170 h 182"/>
                  <a:gd name="T12" fmla="*/ 23 w 1401"/>
                  <a:gd name="T13" fmla="*/ 158 h 182"/>
                  <a:gd name="T14" fmla="*/ 10 w 1401"/>
                  <a:gd name="T15" fmla="*/ 141 h 182"/>
                  <a:gd name="T16" fmla="*/ 2 w 1401"/>
                  <a:gd name="T17" fmla="*/ 123 h 182"/>
                  <a:gd name="T18" fmla="*/ 0 w 1401"/>
                  <a:gd name="T19" fmla="*/ 100 h 182"/>
                  <a:gd name="T20" fmla="*/ 0 w 1401"/>
                  <a:gd name="T21" fmla="*/ 81 h 182"/>
                  <a:gd name="T22" fmla="*/ 2 w 1401"/>
                  <a:gd name="T23" fmla="*/ 59 h 182"/>
                  <a:gd name="T24" fmla="*/ 10 w 1401"/>
                  <a:gd name="T25" fmla="*/ 40 h 182"/>
                  <a:gd name="T26" fmla="*/ 23 w 1401"/>
                  <a:gd name="T27" fmla="*/ 24 h 182"/>
                  <a:gd name="T28" fmla="*/ 41 w 1401"/>
                  <a:gd name="T29" fmla="*/ 11 h 182"/>
                  <a:gd name="T30" fmla="*/ 59 w 1401"/>
                  <a:gd name="T31" fmla="*/ 3 h 182"/>
                  <a:gd name="T32" fmla="*/ 81 w 1401"/>
                  <a:gd name="T3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1" h="182">
                    <a:moveTo>
                      <a:pt x="81" y="0"/>
                    </a:moveTo>
                    <a:lnTo>
                      <a:pt x="1401" y="0"/>
                    </a:lnTo>
                    <a:lnTo>
                      <a:pt x="1401" y="182"/>
                    </a:lnTo>
                    <a:lnTo>
                      <a:pt x="81" y="182"/>
                    </a:lnTo>
                    <a:lnTo>
                      <a:pt x="59" y="180"/>
                    </a:lnTo>
                    <a:lnTo>
                      <a:pt x="41" y="170"/>
                    </a:lnTo>
                    <a:lnTo>
                      <a:pt x="23" y="158"/>
                    </a:lnTo>
                    <a:lnTo>
                      <a:pt x="10" y="141"/>
                    </a:lnTo>
                    <a:lnTo>
                      <a:pt x="2" y="123"/>
                    </a:lnTo>
                    <a:lnTo>
                      <a:pt x="0" y="100"/>
                    </a:lnTo>
                    <a:lnTo>
                      <a:pt x="0" y="81"/>
                    </a:lnTo>
                    <a:lnTo>
                      <a:pt x="2" y="59"/>
                    </a:lnTo>
                    <a:lnTo>
                      <a:pt x="10" y="40"/>
                    </a:lnTo>
                    <a:lnTo>
                      <a:pt x="23" y="24"/>
                    </a:lnTo>
                    <a:lnTo>
                      <a:pt x="41" y="11"/>
                    </a:lnTo>
                    <a:lnTo>
                      <a:pt x="59"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grpSp>
        <p:nvGrpSpPr>
          <p:cNvPr id="72" name="Group 71">
            <a:extLst>
              <a:ext uri="{FF2B5EF4-FFF2-40B4-BE49-F238E27FC236}">
                <a16:creationId xmlns:a16="http://schemas.microsoft.com/office/drawing/2014/main" xmlns="" id="{D4EC8B4A-7DDA-2B43-B93C-5736A06870BA}"/>
              </a:ext>
            </a:extLst>
          </p:cNvPr>
          <p:cNvGrpSpPr/>
          <p:nvPr/>
        </p:nvGrpSpPr>
        <p:grpSpPr>
          <a:xfrm>
            <a:off x="7558997" y="279994"/>
            <a:ext cx="1575474" cy="1927359"/>
            <a:chOff x="7665312" y="-32192"/>
            <a:chExt cx="1788781" cy="2188309"/>
          </a:xfrm>
        </p:grpSpPr>
        <p:sp>
          <p:nvSpPr>
            <p:cNvPr id="73" name="Oval 72">
              <a:extLst>
                <a:ext uri="{FF2B5EF4-FFF2-40B4-BE49-F238E27FC236}">
                  <a16:creationId xmlns:a16="http://schemas.microsoft.com/office/drawing/2014/main" xmlns="" id="{A4D05EB0-AEF3-8147-80BF-FBB37EA6401E}"/>
                </a:ext>
              </a:extLst>
            </p:cNvPr>
            <p:cNvSpPr/>
            <p:nvPr/>
          </p:nvSpPr>
          <p:spPr>
            <a:xfrm>
              <a:off x="7665312" y="-32192"/>
              <a:ext cx="1788781" cy="1788781"/>
            </a:xfrm>
            <a:prstGeom prst="ellipse">
              <a:avLst/>
            </a:prstGeom>
            <a:solidFill>
              <a:srgbClr val="2A3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xmlns="" id="{FF7B1861-7352-3943-AA50-E8F1D37EFC37}"/>
                </a:ext>
              </a:extLst>
            </p:cNvPr>
            <p:cNvSpPr txBox="1"/>
            <p:nvPr/>
          </p:nvSpPr>
          <p:spPr>
            <a:xfrm>
              <a:off x="8156175" y="1000392"/>
              <a:ext cx="921304" cy="384392"/>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Health</a:t>
              </a:r>
            </a:p>
          </p:txBody>
        </p:sp>
        <p:grpSp>
          <p:nvGrpSpPr>
            <p:cNvPr id="75" name="Group 74">
              <a:extLst>
                <a:ext uri="{FF2B5EF4-FFF2-40B4-BE49-F238E27FC236}">
                  <a16:creationId xmlns:a16="http://schemas.microsoft.com/office/drawing/2014/main" xmlns="" id="{DE4ED013-6502-254F-AA77-DF24DD59876C}"/>
                </a:ext>
              </a:extLst>
            </p:cNvPr>
            <p:cNvGrpSpPr/>
            <p:nvPr/>
          </p:nvGrpSpPr>
          <p:grpSpPr>
            <a:xfrm rot="5199535">
              <a:off x="8282975" y="1505156"/>
              <a:ext cx="526148" cy="775774"/>
              <a:chOff x="5658795" y="1618087"/>
              <a:chExt cx="642046" cy="586797"/>
            </a:xfrm>
          </p:grpSpPr>
          <p:sp>
            <p:nvSpPr>
              <p:cNvPr id="77" name="Isosceles Triangle 237">
                <a:extLst>
                  <a:ext uri="{FF2B5EF4-FFF2-40B4-BE49-F238E27FC236}">
                    <a16:creationId xmlns:a16="http://schemas.microsoft.com/office/drawing/2014/main" xmlns="" id="{FB50F75E-C3A5-D440-8FF0-A2257E6A53BC}"/>
                  </a:ext>
                </a:extLst>
              </p:cNvPr>
              <p:cNvSpPr/>
              <p:nvPr/>
            </p:nvSpPr>
            <p:spPr>
              <a:xfrm rot="5566581">
                <a:off x="5696946" y="1600990"/>
                <a:ext cx="586797" cy="620992"/>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8" name="Isosceles Triangle 238">
                <a:extLst>
                  <a:ext uri="{FF2B5EF4-FFF2-40B4-BE49-F238E27FC236}">
                    <a16:creationId xmlns:a16="http://schemas.microsoft.com/office/drawing/2014/main" xmlns="" id="{9E4816BF-23B8-C743-8A6D-AEE169F66016}"/>
                  </a:ext>
                </a:extLst>
              </p:cNvPr>
              <p:cNvSpPr/>
              <p:nvPr/>
            </p:nvSpPr>
            <p:spPr>
              <a:xfrm rot="5566581">
                <a:off x="5625630" y="1699782"/>
                <a:ext cx="480895" cy="414565"/>
              </a:xfrm>
              <a:prstGeom prst="triangle">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sp>
          <p:nvSpPr>
            <p:cNvPr id="76" name="Freeform 11">
              <a:extLst>
                <a:ext uri="{FF2B5EF4-FFF2-40B4-BE49-F238E27FC236}">
                  <a16:creationId xmlns:a16="http://schemas.microsoft.com/office/drawing/2014/main" xmlns="" id="{4B436A5D-DEC0-DA48-B481-A4AB81D21D26}"/>
                </a:ext>
              </a:extLst>
            </p:cNvPr>
            <p:cNvSpPr>
              <a:spLocks noEditPoints="1"/>
            </p:cNvSpPr>
            <p:nvPr/>
          </p:nvSpPr>
          <p:spPr bwMode="auto">
            <a:xfrm>
              <a:off x="8331879" y="499982"/>
              <a:ext cx="474834" cy="391634"/>
            </a:xfrm>
            <a:custGeom>
              <a:avLst/>
              <a:gdLst>
                <a:gd name="T0" fmla="*/ 1128 w 4092"/>
                <a:gd name="T1" fmla="*/ 1899 h 3375"/>
                <a:gd name="T2" fmla="*/ 1185 w 4092"/>
                <a:gd name="T3" fmla="*/ 1855 h 3375"/>
                <a:gd name="T4" fmla="*/ 1976 w 4092"/>
                <a:gd name="T5" fmla="*/ 2824 h 3375"/>
                <a:gd name="T6" fmla="*/ 2027 w 4092"/>
                <a:gd name="T7" fmla="*/ 2863 h 3375"/>
                <a:gd name="T8" fmla="*/ 2091 w 4092"/>
                <a:gd name="T9" fmla="*/ 2862 h 3375"/>
                <a:gd name="T10" fmla="*/ 2142 w 4092"/>
                <a:gd name="T11" fmla="*/ 2817 h 3375"/>
                <a:gd name="T12" fmla="*/ 3848 w 4092"/>
                <a:gd name="T13" fmla="*/ 1988 h 3375"/>
                <a:gd name="T14" fmla="*/ 3679 w 4092"/>
                <a:gd name="T15" fmla="*/ 2243 h 3375"/>
                <a:gd name="T16" fmla="*/ 3461 w 4092"/>
                <a:gd name="T17" fmla="*/ 2495 h 3375"/>
                <a:gd name="T18" fmla="*/ 3191 w 4092"/>
                <a:gd name="T19" fmla="*/ 2737 h 3375"/>
                <a:gd name="T20" fmla="*/ 2867 w 4092"/>
                <a:gd name="T21" fmla="*/ 2966 h 3375"/>
                <a:gd name="T22" fmla="*/ 2485 w 4092"/>
                <a:gd name="T23" fmla="*/ 3181 h 3375"/>
                <a:gd name="T24" fmla="*/ 2042 w 4092"/>
                <a:gd name="T25" fmla="*/ 3375 h 3375"/>
                <a:gd name="T26" fmla="*/ 1602 w 4092"/>
                <a:gd name="T27" fmla="*/ 3181 h 3375"/>
                <a:gd name="T28" fmla="*/ 1221 w 4092"/>
                <a:gd name="T29" fmla="*/ 2966 h 3375"/>
                <a:gd name="T30" fmla="*/ 898 w 4092"/>
                <a:gd name="T31" fmla="*/ 2737 h 3375"/>
                <a:gd name="T32" fmla="*/ 629 w 4092"/>
                <a:gd name="T33" fmla="*/ 2495 h 3375"/>
                <a:gd name="T34" fmla="*/ 412 w 4092"/>
                <a:gd name="T35" fmla="*/ 2243 h 3375"/>
                <a:gd name="T36" fmla="*/ 244 w 4092"/>
                <a:gd name="T37" fmla="*/ 1988 h 3375"/>
                <a:gd name="T38" fmla="*/ 1613 w 4092"/>
                <a:gd name="T39" fmla="*/ 1080 h 3375"/>
                <a:gd name="T40" fmla="*/ 1573 w 4092"/>
                <a:gd name="T41" fmla="*/ 1028 h 3375"/>
                <a:gd name="T42" fmla="*/ 1512 w 4092"/>
                <a:gd name="T43" fmla="*/ 1015 h 3375"/>
                <a:gd name="T44" fmla="*/ 1454 w 4092"/>
                <a:gd name="T45" fmla="*/ 1042 h 3375"/>
                <a:gd name="T46" fmla="*/ 113 w 4092"/>
                <a:gd name="T47" fmla="*/ 1710 h 3375"/>
                <a:gd name="T48" fmla="*/ 29 w 4092"/>
                <a:gd name="T49" fmla="*/ 1418 h 3375"/>
                <a:gd name="T50" fmla="*/ 0 w 4092"/>
                <a:gd name="T51" fmla="*/ 1136 h 3375"/>
                <a:gd name="T52" fmla="*/ 20 w 4092"/>
                <a:gd name="T53" fmla="*/ 872 h 3375"/>
                <a:gd name="T54" fmla="*/ 87 w 4092"/>
                <a:gd name="T55" fmla="*/ 631 h 3375"/>
                <a:gd name="T56" fmla="*/ 195 w 4092"/>
                <a:gd name="T57" fmla="*/ 420 h 3375"/>
                <a:gd name="T58" fmla="*/ 341 w 4092"/>
                <a:gd name="T59" fmla="*/ 246 h 3375"/>
                <a:gd name="T60" fmla="*/ 519 w 4092"/>
                <a:gd name="T61" fmla="*/ 113 h 3375"/>
                <a:gd name="T62" fmla="*/ 725 w 4092"/>
                <a:gd name="T63" fmla="*/ 30 h 3375"/>
                <a:gd name="T64" fmla="*/ 956 w 4092"/>
                <a:gd name="T65" fmla="*/ 0 h 3375"/>
                <a:gd name="T66" fmla="*/ 1209 w 4092"/>
                <a:gd name="T67" fmla="*/ 33 h 3375"/>
                <a:gd name="T68" fmla="*/ 1476 w 4092"/>
                <a:gd name="T69" fmla="*/ 132 h 3375"/>
                <a:gd name="T70" fmla="*/ 1755 w 4092"/>
                <a:gd name="T71" fmla="*/ 303 h 3375"/>
                <a:gd name="T72" fmla="*/ 2042 w 4092"/>
                <a:gd name="T73" fmla="*/ 555 h 3375"/>
                <a:gd name="T74" fmla="*/ 2328 w 4092"/>
                <a:gd name="T75" fmla="*/ 303 h 3375"/>
                <a:gd name="T76" fmla="*/ 2608 w 4092"/>
                <a:gd name="T77" fmla="*/ 132 h 3375"/>
                <a:gd name="T78" fmla="*/ 2877 w 4092"/>
                <a:gd name="T79" fmla="*/ 33 h 3375"/>
                <a:gd name="T80" fmla="*/ 3129 w 4092"/>
                <a:gd name="T81" fmla="*/ 0 h 3375"/>
                <a:gd name="T82" fmla="*/ 3362 w 4092"/>
                <a:gd name="T83" fmla="*/ 30 h 3375"/>
                <a:gd name="T84" fmla="*/ 3569 w 4092"/>
                <a:gd name="T85" fmla="*/ 113 h 3375"/>
                <a:gd name="T86" fmla="*/ 3748 w 4092"/>
                <a:gd name="T87" fmla="*/ 246 h 3375"/>
                <a:gd name="T88" fmla="*/ 3894 w 4092"/>
                <a:gd name="T89" fmla="*/ 420 h 3375"/>
                <a:gd name="T90" fmla="*/ 4003 w 4092"/>
                <a:gd name="T91" fmla="*/ 631 h 3375"/>
                <a:gd name="T92" fmla="*/ 4071 w 4092"/>
                <a:gd name="T93" fmla="*/ 872 h 3375"/>
                <a:gd name="T94" fmla="*/ 4092 w 4092"/>
                <a:gd name="T95" fmla="*/ 1136 h 3375"/>
                <a:gd name="T96" fmla="*/ 4063 w 4092"/>
                <a:gd name="T97" fmla="*/ 1418 h 3375"/>
                <a:gd name="T98" fmla="*/ 3979 w 4092"/>
                <a:gd name="T99" fmla="*/ 1710 h 3375"/>
                <a:gd name="T100" fmla="*/ 2545 w 4092"/>
                <a:gd name="T101" fmla="*/ 1719 h 3375"/>
                <a:gd name="T102" fmla="*/ 2500 w 4092"/>
                <a:gd name="T103" fmla="*/ 1761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2" h="3375">
                  <a:moveTo>
                    <a:pt x="198" y="1902"/>
                  </a:moveTo>
                  <a:lnTo>
                    <a:pt x="1103" y="1902"/>
                  </a:lnTo>
                  <a:lnTo>
                    <a:pt x="1128" y="1899"/>
                  </a:lnTo>
                  <a:lnTo>
                    <a:pt x="1150" y="1890"/>
                  </a:lnTo>
                  <a:lnTo>
                    <a:pt x="1170" y="1875"/>
                  </a:lnTo>
                  <a:lnTo>
                    <a:pt x="1185" y="1855"/>
                  </a:lnTo>
                  <a:lnTo>
                    <a:pt x="1495" y="1340"/>
                  </a:lnTo>
                  <a:lnTo>
                    <a:pt x="1966" y="2801"/>
                  </a:lnTo>
                  <a:lnTo>
                    <a:pt x="1976" y="2824"/>
                  </a:lnTo>
                  <a:lnTo>
                    <a:pt x="1990" y="2841"/>
                  </a:lnTo>
                  <a:lnTo>
                    <a:pt x="2007" y="2855"/>
                  </a:lnTo>
                  <a:lnTo>
                    <a:pt x="2027" y="2863"/>
                  </a:lnTo>
                  <a:lnTo>
                    <a:pt x="2048" y="2867"/>
                  </a:lnTo>
                  <a:lnTo>
                    <a:pt x="2070" y="2867"/>
                  </a:lnTo>
                  <a:lnTo>
                    <a:pt x="2091" y="2862"/>
                  </a:lnTo>
                  <a:lnTo>
                    <a:pt x="2111" y="2852"/>
                  </a:lnTo>
                  <a:lnTo>
                    <a:pt x="2128" y="2837"/>
                  </a:lnTo>
                  <a:lnTo>
                    <a:pt x="2142" y="2817"/>
                  </a:lnTo>
                  <a:lnTo>
                    <a:pt x="2642" y="1902"/>
                  </a:lnTo>
                  <a:lnTo>
                    <a:pt x="3894" y="1902"/>
                  </a:lnTo>
                  <a:lnTo>
                    <a:pt x="3848" y="1988"/>
                  </a:lnTo>
                  <a:lnTo>
                    <a:pt x="3797" y="2073"/>
                  </a:lnTo>
                  <a:lnTo>
                    <a:pt x="3741" y="2158"/>
                  </a:lnTo>
                  <a:lnTo>
                    <a:pt x="3679" y="2243"/>
                  </a:lnTo>
                  <a:lnTo>
                    <a:pt x="3612" y="2327"/>
                  </a:lnTo>
                  <a:lnTo>
                    <a:pt x="3540" y="2411"/>
                  </a:lnTo>
                  <a:lnTo>
                    <a:pt x="3461" y="2495"/>
                  </a:lnTo>
                  <a:lnTo>
                    <a:pt x="3377" y="2577"/>
                  </a:lnTo>
                  <a:lnTo>
                    <a:pt x="3287" y="2657"/>
                  </a:lnTo>
                  <a:lnTo>
                    <a:pt x="3191" y="2737"/>
                  </a:lnTo>
                  <a:lnTo>
                    <a:pt x="3089" y="2815"/>
                  </a:lnTo>
                  <a:lnTo>
                    <a:pt x="2981" y="2892"/>
                  </a:lnTo>
                  <a:lnTo>
                    <a:pt x="2867" y="2966"/>
                  </a:lnTo>
                  <a:lnTo>
                    <a:pt x="2746" y="3040"/>
                  </a:lnTo>
                  <a:lnTo>
                    <a:pt x="2618" y="3112"/>
                  </a:lnTo>
                  <a:lnTo>
                    <a:pt x="2485" y="3181"/>
                  </a:lnTo>
                  <a:lnTo>
                    <a:pt x="2343" y="3248"/>
                  </a:lnTo>
                  <a:lnTo>
                    <a:pt x="2196" y="3313"/>
                  </a:lnTo>
                  <a:lnTo>
                    <a:pt x="2042" y="3375"/>
                  </a:lnTo>
                  <a:lnTo>
                    <a:pt x="1888" y="3313"/>
                  </a:lnTo>
                  <a:lnTo>
                    <a:pt x="1742" y="3248"/>
                  </a:lnTo>
                  <a:lnTo>
                    <a:pt x="1602" y="3181"/>
                  </a:lnTo>
                  <a:lnTo>
                    <a:pt x="1469" y="3112"/>
                  </a:lnTo>
                  <a:lnTo>
                    <a:pt x="1342" y="3040"/>
                  </a:lnTo>
                  <a:lnTo>
                    <a:pt x="1221" y="2966"/>
                  </a:lnTo>
                  <a:lnTo>
                    <a:pt x="1108" y="2892"/>
                  </a:lnTo>
                  <a:lnTo>
                    <a:pt x="1000" y="2815"/>
                  </a:lnTo>
                  <a:lnTo>
                    <a:pt x="898" y="2737"/>
                  </a:lnTo>
                  <a:lnTo>
                    <a:pt x="802" y="2657"/>
                  </a:lnTo>
                  <a:lnTo>
                    <a:pt x="713" y="2577"/>
                  </a:lnTo>
                  <a:lnTo>
                    <a:pt x="629" y="2495"/>
                  </a:lnTo>
                  <a:lnTo>
                    <a:pt x="551" y="2411"/>
                  </a:lnTo>
                  <a:lnTo>
                    <a:pt x="479" y="2327"/>
                  </a:lnTo>
                  <a:lnTo>
                    <a:pt x="412" y="2243"/>
                  </a:lnTo>
                  <a:lnTo>
                    <a:pt x="351" y="2158"/>
                  </a:lnTo>
                  <a:lnTo>
                    <a:pt x="294" y="2073"/>
                  </a:lnTo>
                  <a:lnTo>
                    <a:pt x="244" y="1988"/>
                  </a:lnTo>
                  <a:lnTo>
                    <a:pt x="198" y="1902"/>
                  </a:lnTo>
                  <a:close/>
                  <a:moveTo>
                    <a:pt x="2081" y="2529"/>
                  </a:moveTo>
                  <a:lnTo>
                    <a:pt x="1613" y="1080"/>
                  </a:lnTo>
                  <a:lnTo>
                    <a:pt x="1603" y="1059"/>
                  </a:lnTo>
                  <a:lnTo>
                    <a:pt x="1589" y="1042"/>
                  </a:lnTo>
                  <a:lnTo>
                    <a:pt x="1573" y="1028"/>
                  </a:lnTo>
                  <a:lnTo>
                    <a:pt x="1553" y="1020"/>
                  </a:lnTo>
                  <a:lnTo>
                    <a:pt x="1534" y="1015"/>
                  </a:lnTo>
                  <a:lnTo>
                    <a:pt x="1512" y="1015"/>
                  </a:lnTo>
                  <a:lnTo>
                    <a:pt x="1491" y="1020"/>
                  </a:lnTo>
                  <a:lnTo>
                    <a:pt x="1471" y="1028"/>
                  </a:lnTo>
                  <a:lnTo>
                    <a:pt x="1454" y="1042"/>
                  </a:lnTo>
                  <a:lnTo>
                    <a:pt x="1440" y="1061"/>
                  </a:lnTo>
                  <a:lnTo>
                    <a:pt x="1050" y="1710"/>
                  </a:lnTo>
                  <a:lnTo>
                    <a:pt x="113" y="1710"/>
                  </a:lnTo>
                  <a:lnTo>
                    <a:pt x="78" y="1612"/>
                  </a:lnTo>
                  <a:lnTo>
                    <a:pt x="51" y="1514"/>
                  </a:lnTo>
                  <a:lnTo>
                    <a:pt x="29" y="1418"/>
                  </a:lnTo>
                  <a:lnTo>
                    <a:pt x="14" y="1323"/>
                  </a:lnTo>
                  <a:lnTo>
                    <a:pt x="4" y="1228"/>
                  </a:lnTo>
                  <a:lnTo>
                    <a:pt x="0" y="1136"/>
                  </a:lnTo>
                  <a:lnTo>
                    <a:pt x="1" y="1046"/>
                  </a:lnTo>
                  <a:lnTo>
                    <a:pt x="9" y="958"/>
                  </a:lnTo>
                  <a:lnTo>
                    <a:pt x="20" y="872"/>
                  </a:lnTo>
                  <a:lnTo>
                    <a:pt x="37" y="789"/>
                  </a:lnTo>
                  <a:lnTo>
                    <a:pt x="60" y="708"/>
                  </a:lnTo>
                  <a:lnTo>
                    <a:pt x="87" y="631"/>
                  </a:lnTo>
                  <a:lnTo>
                    <a:pt x="118" y="558"/>
                  </a:lnTo>
                  <a:lnTo>
                    <a:pt x="154" y="487"/>
                  </a:lnTo>
                  <a:lnTo>
                    <a:pt x="195" y="420"/>
                  </a:lnTo>
                  <a:lnTo>
                    <a:pt x="240" y="358"/>
                  </a:lnTo>
                  <a:lnTo>
                    <a:pt x="287" y="300"/>
                  </a:lnTo>
                  <a:lnTo>
                    <a:pt x="341" y="246"/>
                  </a:lnTo>
                  <a:lnTo>
                    <a:pt x="397" y="196"/>
                  </a:lnTo>
                  <a:lnTo>
                    <a:pt x="455" y="153"/>
                  </a:lnTo>
                  <a:lnTo>
                    <a:pt x="519" y="113"/>
                  </a:lnTo>
                  <a:lnTo>
                    <a:pt x="585" y="80"/>
                  </a:lnTo>
                  <a:lnTo>
                    <a:pt x="654" y="52"/>
                  </a:lnTo>
                  <a:lnTo>
                    <a:pt x="725" y="30"/>
                  </a:lnTo>
                  <a:lnTo>
                    <a:pt x="800" y="14"/>
                  </a:lnTo>
                  <a:lnTo>
                    <a:pt x="877" y="4"/>
                  </a:lnTo>
                  <a:lnTo>
                    <a:pt x="956" y="0"/>
                  </a:lnTo>
                  <a:lnTo>
                    <a:pt x="1039" y="4"/>
                  </a:lnTo>
                  <a:lnTo>
                    <a:pt x="1123" y="15"/>
                  </a:lnTo>
                  <a:lnTo>
                    <a:pt x="1209" y="33"/>
                  </a:lnTo>
                  <a:lnTo>
                    <a:pt x="1296" y="57"/>
                  </a:lnTo>
                  <a:lnTo>
                    <a:pt x="1386" y="91"/>
                  </a:lnTo>
                  <a:lnTo>
                    <a:pt x="1476" y="132"/>
                  </a:lnTo>
                  <a:lnTo>
                    <a:pt x="1568" y="180"/>
                  </a:lnTo>
                  <a:lnTo>
                    <a:pt x="1662" y="237"/>
                  </a:lnTo>
                  <a:lnTo>
                    <a:pt x="1755" y="303"/>
                  </a:lnTo>
                  <a:lnTo>
                    <a:pt x="1851" y="378"/>
                  </a:lnTo>
                  <a:lnTo>
                    <a:pt x="1946" y="462"/>
                  </a:lnTo>
                  <a:lnTo>
                    <a:pt x="2042" y="555"/>
                  </a:lnTo>
                  <a:lnTo>
                    <a:pt x="2138" y="462"/>
                  </a:lnTo>
                  <a:lnTo>
                    <a:pt x="2234" y="378"/>
                  </a:lnTo>
                  <a:lnTo>
                    <a:pt x="2328" y="303"/>
                  </a:lnTo>
                  <a:lnTo>
                    <a:pt x="2423" y="237"/>
                  </a:lnTo>
                  <a:lnTo>
                    <a:pt x="2516" y="180"/>
                  </a:lnTo>
                  <a:lnTo>
                    <a:pt x="2608" y="132"/>
                  </a:lnTo>
                  <a:lnTo>
                    <a:pt x="2699" y="91"/>
                  </a:lnTo>
                  <a:lnTo>
                    <a:pt x="2788" y="57"/>
                  </a:lnTo>
                  <a:lnTo>
                    <a:pt x="2877" y="33"/>
                  </a:lnTo>
                  <a:lnTo>
                    <a:pt x="2962" y="15"/>
                  </a:lnTo>
                  <a:lnTo>
                    <a:pt x="3047" y="4"/>
                  </a:lnTo>
                  <a:lnTo>
                    <a:pt x="3129" y="0"/>
                  </a:lnTo>
                  <a:lnTo>
                    <a:pt x="3209" y="4"/>
                  </a:lnTo>
                  <a:lnTo>
                    <a:pt x="3286" y="14"/>
                  </a:lnTo>
                  <a:lnTo>
                    <a:pt x="3362" y="30"/>
                  </a:lnTo>
                  <a:lnTo>
                    <a:pt x="3434" y="52"/>
                  </a:lnTo>
                  <a:lnTo>
                    <a:pt x="3502" y="80"/>
                  </a:lnTo>
                  <a:lnTo>
                    <a:pt x="3569" y="113"/>
                  </a:lnTo>
                  <a:lnTo>
                    <a:pt x="3633" y="153"/>
                  </a:lnTo>
                  <a:lnTo>
                    <a:pt x="3692" y="196"/>
                  </a:lnTo>
                  <a:lnTo>
                    <a:pt x="3748" y="246"/>
                  </a:lnTo>
                  <a:lnTo>
                    <a:pt x="3801" y="300"/>
                  </a:lnTo>
                  <a:lnTo>
                    <a:pt x="3849" y="358"/>
                  </a:lnTo>
                  <a:lnTo>
                    <a:pt x="3894" y="420"/>
                  </a:lnTo>
                  <a:lnTo>
                    <a:pt x="3935" y="487"/>
                  </a:lnTo>
                  <a:lnTo>
                    <a:pt x="3971" y="558"/>
                  </a:lnTo>
                  <a:lnTo>
                    <a:pt x="4003" y="631"/>
                  </a:lnTo>
                  <a:lnTo>
                    <a:pt x="4031" y="708"/>
                  </a:lnTo>
                  <a:lnTo>
                    <a:pt x="4053" y="789"/>
                  </a:lnTo>
                  <a:lnTo>
                    <a:pt x="4071" y="872"/>
                  </a:lnTo>
                  <a:lnTo>
                    <a:pt x="4083" y="958"/>
                  </a:lnTo>
                  <a:lnTo>
                    <a:pt x="4090" y="1046"/>
                  </a:lnTo>
                  <a:lnTo>
                    <a:pt x="4092" y="1136"/>
                  </a:lnTo>
                  <a:lnTo>
                    <a:pt x="4088" y="1228"/>
                  </a:lnTo>
                  <a:lnTo>
                    <a:pt x="4078" y="1323"/>
                  </a:lnTo>
                  <a:lnTo>
                    <a:pt x="4063" y="1418"/>
                  </a:lnTo>
                  <a:lnTo>
                    <a:pt x="4041" y="1514"/>
                  </a:lnTo>
                  <a:lnTo>
                    <a:pt x="4013" y="1612"/>
                  </a:lnTo>
                  <a:lnTo>
                    <a:pt x="3979" y="1710"/>
                  </a:lnTo>
                  <a:lnTo>
                    <a:pt x="2584" y="1710"/>
                  </a:lnTo>
                  <a:lnTo>
                    <a:pt x="2563" y="1712"/>
                  </a:lnTo>
                  <a:lnTo>
                    <a:pt x="2545" y="1719"/>
                  </a:lnTo>
                  <a:lnTo>
                    <a:pt x="2526" y="1730"/>
                  </a:lnTo>
                  <a:lnTo>
                    <a:pt x="2511" y="1743"/>
                  </a:lnTo>
                  <a:lnTo>
                    <a:pt x="2500" y="1761"/>
                  </a:lnTo>
                  <a:lnTo>
                    <a:pt x="2081" y="252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xmlns="" id="{935E23C6-DFE2-7B4A-9DB3-DF334FE9F83B}"/>
              </a:ext>
            </a:extLst>
          </p:cNvPr>
          <p:cNvGrpSpPr/>
          <p:nvPr/>
        </p:nvGrpSpPr>
        <p:grpSpPr>
          <a:xfrm>
            <a:off x="9740851" y="3104588"/>
            <a:ext cx="1831557" cy="1575474"/>
            <a:chOff x="9585798" y="3634890"/>
            <a:chExt cx="2079536" cy="1788782"/>
          </a:xfrm>
        </p:grpSpPr>
        <p:sp>
          <p:nvSpPr>
            <p:cNvPr id="80" name="Oval 79">
              <a:extLst>
                <a:ext uri="{FF2B5EF4-FFF2-40B4-BE49-F238E27FC236}">
                  <a16:creationId xmlns:a16="http://schemas.microsoft.com/office/drawing/2014/main" xmlns="" id="{E9DC5E79-E31F-7F40-9DAA-22821EFC4505}"/>
                </a:ext>
              </a:extLst>
            </p:cNvPr>
            <p:cNvSpPr/>
            <p:nvPr/>
          </p:nvSpPr>
          <p:spPr>
            <a:xfrm>
              <a:off x="9876554" y="3634890"/>
              <a:ext cx="1788780" cy="1788782"/>
            </a:xfrm>
            <a:prstGeom prst="ellipse">
              <a:avLst/>
            </a:prstGeom>
            <a:solidFill>
              <a:srgbClr val="A5A6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9F43C1AF-299A-3348-8ACD-BE17955D4986}"/>
                </a:ext>
              </a:extLst>
            </p:cNvPr>
            <p:cNvSpPr txBox="1"/>
            <p:nvPr/>
          </p:nvSpPr>
          <p:spPr>
            <a:xfrm>
              <a:off x="9885890" y="4446800"/>
              <a:ext cx="1707389" cy="663949"/>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Children’s Services</a:t>
              </a:r>
            </a:p>
          </p:txBody>
        </p:sp>
        <p:grpSp>
          <p:nvGrpSpPr>
            <p:cNvPr id="82" name="Group 81">
              <a:extLst>
                <a:ext uri="{FF2B5EF4-FFF2-40B4-BE49-F238E27FC236}">
                  <a16:creationId xmlns:a16="http://schemas.microsoft.com/office/drawing/2014/main" xmlns="" id="{6615442D-B9CC-384D-9FEF-81C6EA0AF2CC}"/>
                </a:ext>
              </a:extLst>
            </p:cNvPr>
            <p:cNvGrpSpPr/>
            <p:nvPr/>
          </p:nvGrpSpPr>
          <p:grpSpPr>
            <a:xfrm rot="12249461">
              <a:off x="9585798" y="3690896"/>
              <a:ext cx="524235" cy="775774"/>
              <a:chOff x="5661130" y="1618087"/>
              <a:chExt cx="639711" cy="586797"/>
            </a:xfrm>
          </p:grpSpPr>
          <p:sp>
            <p:nvSpPr>
              <p:cNvPr id="89" name="Isosceles Triangle 249">
                <a:extLst>
                  <a:ext uri="{FF2B5EF4-FFF2-40B4-BE49-F238E27FC236}">
                    <a16:creationId xmlns:a16="http://schemas.microsoft.com/office/drawing/2014/main" xmlns="" id="{0890CF9D-A199-6849-B142-3BFD03600595}"/>
                  </a:ext>
                </a:extLst>
              </p:cNvPr>
              <p:cNvSpPr/>
              <p:nvPr/>
            </p:nvSpPr>
            <p:spPr>
              <a:xfrm rot="5566581">
                <a:off x="5696946" y="1600990"/>
                <a:ext cx="586797" cy="620992"/>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0" name="Isosceles Triangle 250">
                <a:extLst>
                  <a:ext uri="{FF2B5EF4-FFF2-40B4-BE49-F238E27FC236}">
                    <a16:creationId xmlns:a16="http://schemas.microsoft.com/office/drawing/2014/main" xmlns="" id="{A8E478C6-B476-F242-BCC8-578F848D4111}"/>
                  </a:ext>
                </a:extLst>
              </p:cNvPr>
              <p:cNvSpPr/>
              <p:nvPr/>
            </p:nvSpPr>
            <p:spPr>
              <a:xfrm rot="5566581">
                <a:off x="5627965" y="1694461"/>
                <a:ext cx="480895" cy="414566"/>
              </a:xfrm>
              <a:prstGeom prst="triangle">
                <a:avLst/>
              </a:prstGeom>
              <a:solidFill>
                <a:srgbClr val="A5A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xmlns="" id="{23979BAE-4F9C-DB45-A42A-1E033770F819}"/>
                </a:ext>
              </a:extLst>
            </p:cNvPr>
            <p:cNvGrpSpPr/>
            <p:nvPr/>
          </p:nvGrpSpPr>
          <p:grpSpPr>
            <a:xfrm>
              <a:off x="10202642" y="3703843"/>
              <a:ext cx="906125" cy="747474"/>
              <a:chOff x="13053872" y="2927402"/>
              <a:chExt cx="1294159" cy="1067568"/>
            </a:xfrm>
          </p:grpSpPr>
          <p:grpSp>
            <p:nvGrpSpPr>
              <p:cNvPr id="84" name="Group 83">
                <a:extLst>
                  <a:ext uri="{FF2B5EF4-FFF2-40B4-BE49-F238E27FC236}">
                    <a16:creationId xmlns:a16="http://schemas.microsoft.com/office/drawing/2014/main" xmlns="" id="{BDDDF6F4-97C8-3D41-B303-714C59C20BB4}"/>
                  </a:ext>
                </a:extLst>
              </p:cNvPr>
              <p:cNvGrpSpPr/>
              <p:nvPr/>
            </p:nvGrpSpPr>
            <p:grpSpPr>
              <a:xfrm>
                <a:off x="13053872" y="3303928"/>
                <a:ext cx="588864" cy="691042"/>
                <a:chOff x="12874025" y="3052259"/>
                <a:chExt cx="887203" cy="1041147"/>
              </a:xfrm>
            </p:grpSpPr>
            <p:sp>
              <p:nvSpPr>
                <p:cNvPr id="87" name="Freeform 7">
                  <a:extLst>
                    <a:ext uri="{FF2B5EF4-FFF2-40B4-BE49-F238E27FC236}">
                      <a16:creationId xmlns:a16="http://schemas.microsoft.com/office/drawing/2014/main" xmlns="" id="{7DA8A2C6-F225-EA4D-9925-C883A9651FD7}"/>
                    </a:ext>
                  </a:extLst>
                </p:cNvPr>
                <p:cNvSpPr>
                  <a:spLocks/>
                </p:cNvSpPr>
                <p:nvPr/>
              </p:nvSpPr>
              <p:spPr bwMode="auto">
                <a:xfrm flipH="1">
                  <a:off x="13047214" y="3052259"/>
                  <a:ext cx="586405" cy="616787"/>
                </a:xfrm>
                <a:custGeom>
                  <a:avLst/>
                  <a:gdLst>
                    <a:gd name="T0" fmla="*/ 680 w 2316"/>
                    <a:gd name="T1" fmla="*/ 108 h 2438"/>
                    <a:gd name="T2" fmla="*/ 839 w 2316"/>
                    <a:gd name="T3" fmla="*/ 46 h 2438"/>
                    <a:gd name="T4" fmla="*/ 1001 w 2316"/>
                    <a:gd name="T5" fmla="*/ 11 h 2438"/>
                    <a:gd name="T6" fmla="*/ 1164 w 2316"/>
                    <a:gd name="T7" fmla="*/ 0 h 2438"/>
                    <a:gd name="T8" fmla="*/ 1326 w 2316"/>
                    <a:gd name="T9" fmla="*/ 13 h 2438"/>
                    <a:gd name="T10" fmla="*/ 1484 w 2316"/>
                    <a:gd name="T11" fmla="*/ 50 h 2438"/>
                    <a:gd name="T12" fmla="*/ 1636 w 2316"/>
                    <a:gd name="T13" fmla="*/ 109 h 2438"/>
                    <a:gd name="T14" fmla="*/ 1779 w 2316"/>
                    <a:gd name="T15" fmla="*/ 190 h 2438"/>
                    <a:gd name="T16" fmla="*/ 1910 w 2316"/>
                    <a:gd name="T17" fmla="*/ 293 h 2438"/>
                    <a:gd name="T18" fmla="*/ 2028 w 2316"/>
                    <a:gd name="T19" fmla="*/ 414 h 2438"/>
                    <a:gd name="T20" fmla="*/ 2130 w 2316"/>
                    <a:gd name="T21" fmla="*/ 557 h 2438"/>
                    <a:gd name="T22" fmla="*/ 2213 w 2316"/>
                    <a:gd name="T23" fmla="*/ 717 h 2438"/>
                    <a:gd name="T24" fmla="*/ 2272 w 2316"/>
                    <a:gd name="T25" fmla="*/ 883 h 2438"/>
                    <a:gd name="T26" fmla="*/ 2305 w 2316"/>
                    <a:gd name="T27" fmla="*/ 1055 h 2438"/>
                    <a:gd name="T28" fmla="*/ 2316 w 2316"/>
                    <a:gd name="T29" fmla="*/ 1226 h 2438"/>
                    <a:gd name="T30" fmla="*/ 2303 w 2316"/>
                    <a:gd name="T31" fmla="*/ 1396 h 2438"/>
                    <a:gd name="T32" fmla="*/ 2268 w 2316"/>
                    <a:gd name="T33" fmla="*/ 1562 h 2438"/>
                    <a:gd name="T34" fmla="*/ 2213 w 2316"/>
                    <a:gd name="T35" fmla="*/ 1722 h 2438"/>
                    <a:gd name="T36" fmla="*/ 2135 w 2316"/>
                    <a:gd name="T37" fmla="*/ 1873 h 2438"/>
                    <a:gd name="T38" fmla="*/ 2038 w 2316"/>
                    <a:gd name="T39" fmla="*/ 2011 h 2438"/>
                    <a:gd name="T40" fmla="*/ 1922 w 2316"/>
                    <a:gd name="T41" fmla="*/ 2135 h 2438"/>
                    <a:gd name="T42" fmla="*/ 1786 w 2316"/>
                    <a:gd name="T43" fmla="*/ 2243 h 2438"/>
                    <a:gd name="T44" fmla="*/ 1635 w 2316"/>
                    <a:gd name="T45" fmla="*/ 2329 h 2438"/>
                    <a:gd name="T46" fmla="*/ 1476 w 2316"/>
                    <a:gd name="T47" fmla="*/ 2390 h 2438"/>
                    <a:gd name="T48" fmla="*/ 1313 w 2316"/>
                    <a:gd name="T49" fmla="*/ 2427 h 2438"/>
                    <a:gd name="T50" fmla="*/ 1150 w 2316"/>
                    <a:gd name="T51" fmla="*/ 2438 h 2438"/>
                    <a:gd name="T52" fmla="*/ 989 w 2316"/>
                    <a:gd name="T53" fmla="*/ 2424 h 2438"/>
                    <a:gd name="T54" fmla="*/ 831 w 2316"/>
                    <a:gd name="T55" fmla="*/ 2388 h 2438"/>
                    <a:gd name="T56" fmla="*/ 680 w 2316"/>
                    <a:gd name="T57" fmla="*/ 2329 h 2438"/>
                    <a:gd name="T58" fmla="*/ 537 w 2316"/>
                    <a:gd name="T59" fmla="*/ 2248 h 2438"/>
                    <a:gd name="T60" fmla="*/ 405 w 2316"/>
                    <a:gd name="T61" fmla="*/ 2145 h 2438"/>
                    <a:gd name="T62" fmla="*/ 288 w 2316"/>
                    <a:gd name="T63" fmla="*/ 2023 h 2438"/>
                    <a:gd name="T64" fmla="*/ 186 w 2316"/>
                    <a:gd name="T65" fmla="*/ 1880 h 2438"/>
                    <a:gd name="T66" fmla="*/ 103 w 2316"/>
                    <a:gd name="T67" fmla="*/ 1721 h 2438"/>
                    <a:gd name="T68" fmla="*/ 44 w 2316"/>
                    <a:gd name="T69" fmla="*/ 1554 h 2438"/>
                    <a:gd name="T70" fmla="*/ 10 w 2316"/>
                    <a:gd name="T71" fmla="*/ 1384 h 2438"/>
                    <a:gd name="T72" fmla="*/ 0 w 2316"/>
                    <a:gd name="T73" fmla="*/ 1211 h 2438"/>
                    <a:gd name="T74" fmla="*/ 13 w 2316"/>
                    <a:gd name="T75" fmla="*/ 1041 h 2438"/>
                    <a:gd name="T76" fmla="*/ 47 w 2316"/>
                    <a:gd name="T77" fmla="*/ 874 h 2438"/>
                    <a:gd name="T78" fmla="*/ 103 w 2316"/>
                    <a:gd name="T79" fmla="*/ 716 h 2438"/>
                    <a:gd name="T80" fmla="*/ 181 w 2316"/>
                    <a:gd name="T81" fmla="*/ 565 h 2438"/>
                    <a:gd name="T82" fmla="*/ 277 w 2316"/>
                    <a:gd name="T83" fmla="*/ 427 h 2438"/>
                    <a:gd name="T84" fmla="*/ 394 w 2316"/>
                    <a:gd name="T85" fmla="*/ 303 h 2438"/>
                    <a:gd name="T86" fmla="*/ 528 w 2316"/>
                    <a:gd name="T87" fmla="*/ 195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438">
                      <a:moveTo>
                        <a:pt x="604" y="149"/>
                      </a:moveTo>
                      <a:lnTo>
                        <a:pt x="680" y="108"/>
                      </a:lnTo>
                      <a:lnTo>
                        <a:pt x="759" y="74"/>
                      </a:lnTo>
                      <a:lnTo>
                        <a:pt x="839" y="46"/>
                      </a:lnTo>
                      <a:lnTo>
                        <a:pt x="920" y="25"/>
                      </a:lnTo>
                      <a:lnTo>
                        <a:pt x="1001" y="11"/>
                      </a:lnTo>
                      <a:lnTo>
                        <a:pt x="1083" y="2"/>
                      </a:lnTo>
                      <a:lnTo>
                        <a:pt x="1164" y="0"/>
                      </a:lnTo>
                      <a:lnTo>
                        <a:pt x="1246" y="4"/>
                      </a:lnTo>
                      <a:lnTo>
                        <a:pt x="1326" y="13"/>
                      </a:lnTo>
                      <a:lnTo>
                        <a:pt x="1406" y="29"/>
                      </a:lnTo>
                      <a:lnTo>
                        <a:pt x="1484" y="50"/>
                      </a:lnTo>
                      <a:lnTo>
                        <a:pt x="1561" y="76"/>
                      </a:lnTo>
                      <a:lnTo>
                        <a:pt x="1636" y="109"/>
                      </a:lnTo>
                      <a:lnTo>
                        <a:pt x="1709" y="146"/>
                      </a:lnTo>
                      <a:lnTo>
                        <a:pt x="1779" y="190"/>
                      </a:lnTo>
                      <a:lnTo>
                        <a:pt x="1846" y="239"/>
                      </a:lnTo>
                      <a:lnTo>
                        <a:pt x="1910" y="293"/>
                      </a:lnTo>
                      <a:lnTo>
                        <a:pt x="1971" y="352"/>
                      </a:lnTo>
                      <a:lnTo>
                        <a:pt x="2028" y="414"/>
                      </a:lnTo>
                      <a:lnTo>
                        <a:pt x="2081" y="483"/>
                      </a:lnTo>
                      <a:lnTo>
                        <a:pt x="2130" y="557"/>
                      </a:lnTo>
                      <a:lnTo>
                        <a:pt x="2174" y="635"/>
                      </a:lnTo>
                      <a:lnTo>
                        <a:pt x="2213" y="717"/>
                      </a:lnTo>
                      <a:lnTo>
                        <a:pt x="2245" y="799"/>
                      </a:lnTo>
                      <a:lnTo>
                        <a:pt x="2272" y="883"/>
                      </a:lnTo>
                      <a:lnTo>
                        <a:pt x="2292" y="968"/>
                      </a:lnTo>
                      <a:lnTo>
                        <a:pt x="2305" y="1055"/>
                      </a:lnTo>
                      <a:lnTo>
                        <a:pt x="2313" y="1141"/>
                      </a:lnTo>
                      <a:lnTo>
                        <a:pt x="2316" y="1226"/>
                      </a:lnTo>
                      <a:lnTo>
                        <a:pt x="2312" y="1312"/>
                      </a:lnTo>
                      <a:lnTo>
                        <a:pt x="2303" y="1396"/>
                      </a:lnTo>
                      <a:lnTo>
                        <a:pt x="2288" y="1480"/>
                      </a:lnTo>
                      <a:lnTo>
                        <a:pt x="2268" y="1562"/>
                      </a:lnTo>
                      <a:lnTo>
                        <a:pt x="2243" y="1644"/>
                      </a:lnTo>
                      <a:lnTo>
                        <a:pt x="2213" y="1722"/>
                      </a:lnTo>
                      <a:lnTo>
                        <a:pt x="2176" y="1799"/>
                      </a:lnTo>
                      <a:lnTo>
                        <a:pt x="2135" y="1873"/>
                      </a:lnTo>
                      <a:lnTo>
                        <a:pt x="2089" y="1944"/>
                      </a:lnTo>
                      <a:lnTo>
                        <a:pt x="2038" y="2011"/>
                      </a:lnTo>
                      <a:lnTo>
                        <a:pt x="1982" y="2075"/>
                      </a:lnTo>
                      <a:lnTo>
                        <a:pt x="1922" y="2135"/>
                      </a:lnTo>
                      <a:lnTo>
                        <a:pt x="1856" y="2192"/>
                      </a:lnTo>
                      <a:lnTo>
                        <a:pt x="1786" y="2243"/>
                      </a:lnTo>
                      <a:lnTo>
                        <a:pt x="1712" y="2289"/>
                      </a:lnTo>
                      <a:lnTo>
                        <a:pt x="1635" y="2329"/>
                      </a:lnTo>
                      <a:lnTo>
                        <a:pt x="1555" y="2363"/>
                      </a:lnTo>
                      <a:lnTo>
                        <a:pt x="1476" y="2390"/>
                      </a:lnTo>
                      <a:lnTo>
                        <a:pt x="1395" y="2412"/>
                      </a:lnTo>
                      <a:lnTo>
                        <a:pt x="1313" y="2427"/>
                      </a:lnTo>
                      <a:lnTo>
                        <a:pt x="1232" y="2436"/>
                      </a:lnTo>
                      <a:lnTo>
                        <a:pt x="1150" y="2438"/>
                      </a:lnTo>
                      <a:lnTo>
                        <a:pt x="1069" y="2434"/>
                      </a:lnTo>
                      <a:lnTo>
                        <a:pt x="989" y="2424"/>
                      </a:lnTo>
                      <a:lnTo>
                        <a:pt x="910" y="2409"/>
                      </a:lnTo>
                      <a:lnTo>
                        <a:pt x="831" y="2388"/>
                      </a:lnTo>
                      <a:lnTo>
                        <a:pt x="754" y="2360"/>
                      </a:lnTo>
                      <a:lnTo>
                        <a:pt x="680" y="2329"/>
                      </a:lnTo>
                      <a:lnTo>
                        <a:pt x="607" y="2290"/>
                      </a:lnTo>
                      <a:lnTo>
                        <a:pt x="537" y="2248"/>
                      </a:lnTo>
                      <a:lnTo>
                        <a:pt x="469" y="2199"/>
                      </a:lnTo>
                      <a:lnTo>
                        <a:pt x="405" y="2145"/>
                      </a:lnTo>
                      <a:lnTo>
                        <a:pt x="344" y="2087"/>
                      </a:lnTo>
                      <a:lnTo>
                        <a:pt x="288" y="2023"/>
                      </a:lnTo>
                      <a:lnTo>
                        <a:pt x="234" y="1954"/>
                      </a:lnTo>
                      <a:lnTo>
                        <a:pt x="186" y="1880"/>
                      </a:lnTo>
                      <a:lnTo>
                        <a:pt x="141" y="1803"/>
                      </a:lnTo>
                      <a:lnTo>
                        <a:pt x="103" y="1721"/>
                      </a:lnTo>
                      <a:lnTo>
                        <a:pt x="71" y="1637"/>
                      </a:lnTo>
                      <a:lnTo>
                        <a:pt x="44" y="1554"/>
                      </a:lnTo>
                      <a:lnTo>
                        <a:pt x="24" y="1469"/>
                      </a:lnTo>
                      <a:lnTo>
                        <a:pt x="10" y="1384"/>
                      </a:lnTo>
                      <a:lnTo>
                        <a:pt x="2" y="1297"/>
                      </a:lnTo>
                      <a:lnTo>
                        <a:pt x="0" y="1211"/>
                      </a:lnTo>
                      <a:lnTo>
                        <a:pt x="3" y="1126"/>
                      </a:lnTo>
                      <a:lnTo>
                        <a:pt x="13" y="1041"/>
                      </a:lnTo>
                      <a:lnTo>
                        <a:pt x="27" y="957"/>
                      </a:lnTo>
                      <a:lnTo>
                        <a:pt x="47" y="874"/>
                      </a:lnTo>
                      <a:lnTo>
                        <a:pt x="73" y="794"/>
                      </a:lnTo>
                      <a:lnTo>
                        <a:pt x="103" y="716"/>
                      </a:lnTo>
                      <a:lnTo>
                        <a:pt x="140" y="639"/>
                      </a:lnTo>
                      <a:lnTo>
                        <a:pt x="181" y="565"/>
                      </a:lnTo>
                      <a:lnTo>
                        <a:pt x="226" y="494"/>
                      </a:lnTo>
                      <a:lnTo>
                        <a:pt x="277" y="427"/>
                      </a:lnTo>
                      <a:lnTo>
                        <a:pt x="333" y="363"/>
                      </a:lnTo>
                      <a:lnTo>
                        <a:pt x="394" y="303"/>
                      </a:lnTo>
                      <a:lnTo>
                        <a:pt x="459" y="246"/>
                      </a:lnTo>
                      <a:lnTo>
                        <a:pt x="528" y="195"/>
                      </a:lnTo>
                      <a:lnTo>
                        <a:pt x="604" y="1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a:latin typeface="Arial" panose="020B0604020202020204" pitchFamily="34" charset="0"/>
                    <a:cs typeface="Arial" panose="020B0604020202020204" pitchFamily="34" charset="0"/>
                  </a:endParaRPr>
                </a:p>
              </p:txBody>
            </p:sp>
            <p:sp>
              <p:nvSpPr>
                <p:cNvPr id="88" name="Freeform: Shape 248">
                  <a:extLst>
                    <a:ext uri="{FF2B5EF4-FFF2-40B4-BE49-F238E27FC236}">
                      <a16:creationId xmlns:a16="http://schemas.microsoft.com/office/drawing/2014/main" xmlns="" id="{65A9168B-0154-654C-84E6-044BBFE77C71}"/>
                    </a:ext>
                  </a:extLst>
                </p:cNvPr>
                <p:cNvSpPr>
                  <a:spLocks/>
                </p:cNvSpPr>
                <p:nvPr/>
              </p:nvSpPr>
              <p:spPr bwMode="auto">
                <a:xfrm flipH="1">
                  <a:off x="12874025" y="3704495"/>
                  <a:ext cx="887203" cy="388911"/>
                </a:xfrm>
                <a:custGeom>
                  <a:avLst/>
                  <a:gdLst>
                    <a:gd name="connsiteX0" fmla="*/ 739387 w 1452234"/>
                    <a:gd name="connsiteY0" fmla="*/ 0 h 636595"/>
                    <a:gd name="connsiteX1" fmla="*/ 693357 w 1452234"/>
                    <a:gd name="connsiteY1" fmla="*/ 414 h 636595"/>
                    <a:gd name="connsiteX2" fmla="*/ 648156 w 1452234"/>
                    <a:gd name="connsiteY2" fmla="*/ 3312 h 636595"/>
                    <a:gd name="connsiteX3" fmla="*/ 602955 w 1452234"/>
                    <a:gd name="connsiteY3" fmla="*/ 8692 h 636595"/>
                    <a:gd name="connsiteX4" fmla="*/ 559413 w 1452234"/>
                    <a:gd name="connsiteY4" fmla="*/ 16557 h 636595"/>
                    <a:gd name="connsiteX5" fmla="*/ 515456 w 1452234"/>
                    <a:gd name="connsiteY5" fmla="*/ 26077 h 636595"/>
                    <a:gd name="connsiteX6" fmla="*/ 473573 w 1452234"/>
                    <a:gd name="connsiteY6" fmla="*/ 38494 h 636595"/>
                    <a:gd name="connsiteX7" fmla="*/ 431689 w 1452234"/>
                    <a:gd name="connsiteY7" fmla="*/ 52567 h 636595"/>
                    <a:gd name="connsiteX8" fmla="*/ 391879 w 1452234"/>
                    <a:gd name="connsiteY8" fmla="*/ 69123 h 636595"/>
                    <a:gd name="connsiteX9" fmla="*/ 352899 w 1452234"/>
                    <a:gd name="connsiteY9" fmla="*/ 87749 h 636595"/>
                    <a:gd name="connsiteX10" fmla="*/ 315162 w 1452234"/>
                    <a:gd name="connsiteY10" fmla="*/ 108031 h 636595"/>
                    <a:gd name="connsiteX11" fmla="*/ 279499 w 1452234"/>
                    <a:gd name="connsiteY11" fmla="*/ 130382 h 636595"/>
                    <a:gd name="connsiteX12" fmla="*/ 245080 w 1452234"/>
                    <a:gd name="connsiteY12" fmla="*/ 154803 h 636595"/>
                    <a:gd name="connsiteX13" fmla="*/ 212320 w 1452234"/>
                    <a:gd name="connsiteY13" fmla="*/ 180465 h 636595"/>
                    <a:gd name="connsiteX14" fmla="*/ 181218 w 1452234"/>
                    <a:gd name="connsiteY14" fmla="*/ 208611 h 636595"/>
                    <a:gd name="connsiteX15" fmla="*/ 152605 w 1452234"/>
                    <a:gd name="connsiteY15" fmla="*/ 237999 h 636595"/>
                    <a:gd name="connsiteX16" fmla="*/ 126065 w 1452234"/>
                    <a:gd name="connsiteY16" fmla="*/ 269042 h 636595"/>
                    <a:gd name="connsiteX17" fmla="*/ 101184 w 1452234"/>
                    <a:gd name="connsiteY17" fmla="*/ 301741 h 636595"/>
                    <a:gd name="connsiteX18" fmla="*/ 79205 w 1452234"/>
                    <a:gd name="connsiteY18" fmla="*/ 335682 h 636595"/>
                    <a:gd name="connsiteX19" fmla="*/ 59300 w 1452234"/>
                    <a:gd name="connsiteY19" fmla="*/ 371692 h 636595"/>
                    <a:gd name="connsiteX20" fmla="*/ 42298 w 1452234"/>
                    <a:gd name="connsiteY20" fmla="*/ 408944 h 636595"/>
                    <a:gd name="connsiteX21" fmla="*/ 27784 w 1452234"/>
                    <a:gd name="connsiteY21" fmla="*/ 447024 h 636595"/>
                    <a:gd name="connsiteX22" fmla="*/ 16173 w 1452234"/>
                    <a:gd name="connsiteY22" fmla="*/ 485518 h 636595"/>
                    <a:gd name="connsiteX23" fmla="*/ 7879 w 1452234"/>
                    <a:gd name="connsiteY23" fmla="*/ 523184 h 636595"/>
                    <a:gd name="connsiteX24" fmla="*/ 2903 w 1452234"/>
                    <a:gd name="connsiteY24" fmla="*/ 561677 h 636595"/>
                    <a:gd name="connsiteX25" fmla="*/ 0 w 1452234"/>
                    <a:gd name="connsiteY25" fmla="*/ 599343 h 636595"/>
                    <a:gd name="connsiteX26" fmla="*/ 829 w 1452234"/>
                    <a:gd name="connsiteY26" fmla="*/ 636595 h 636595"/>
                    <a:gd name="connsiteX27" fmla="*/ 1452234 w 1452234"/>
                    <a:gd name="connsiteY27" fmla="*/ 636595 h 636595"/>
                    <a:gd name="connsiteX28" fmla="*/ 1452234 w 1452234"/>
                    <a:gd name="connsiteY28" fmla="*/ 597274 h 636595"/>
                    <a:gd name="connsiteX29" fmla="*/ 1449746 w 1452234"/>
                    <a:gd name="connsiteY29" fmla="*/ 558366 h 636595"/>
                    <a:gd name="connsiteX30" fmla="*/ 1443940 w 1452234"/>
                    <a:gd name="connsiteY30" fmla="*/ 520286 h 636595"/>
                    <a:gd name="connsiteX31" fmla="*/ 1435647 w 1452234"/>
                    <a:gd name="connsiteY31" fmla="*/ 481793 h 636595"/>
                    <a:gd name="connsiteX32" fmla="*/ 1429996 w 1452234"/>
                    <a:gd name="connsiteY32" fmla="*/ 463664 h 636595"/>
                    <a:gd name="connsiteX33" fmla="*/ 1424035 w 1452234"/>
                    <a:gd name="connsiteY33" fmla="*/ 444541 h 636595"/>
                    <a:gd name="connsiteX34" fmla="*/ 1409936 w 1452234"/>
                    <a:gd name="connsiteY34" fmla="*/ 407702 h 636595"/>
                    <a:gd name="connsiteX35" fmla="*/ 1393349 w 1452234"/>
                    <a:gd name="connsiteY35" fmla="*/ 372520 h 636595"/>
                    <a:gd name="connsiteX36" fmla="*/ 1374687 w 1452234"/>
                    <a:gd name="connsiteY36" fmla="*/ 337338 h 636595"/>
                    <a:gd name="connsiteX37" fmla="*/ 1353124 w 1452234"/>
                    <a:gd name="connsiteY37" fmla="*/ 304225 h 636595"/>
                    <a:gd name="connsiteX38" fmla="*/ 1329072 w 1452234"/>
                    <a:gd name="connsiteY38" fmla="*/ 271526 h 636595"/>
                    <a:gd name="connsiteX39" fmla="*/ 1302532 w 1452234"/>
                    <a:gd name="connsiteY39" fmla="*/ 240482 h 636595"/>
                    <a:gd name="connsiteX40" fmla="*/ 1273919 w 1452234"/>
                    <a:gd name="connsiteY40" fmla="*/ 210681 h 636595"/>
                    <a:gd name="connsiteX41" fmla="*/ 1242817 w 1452234"/>
                    <a:gd name="connsiteY41" fmla="*/ 182535 h 636595"/>
                    <a:gd name="connsiteX42" fmla="*/ 1210057 w 1452234"/>
                    <a:gd name="connsiteY42" fmla="*/ 155631 h 636595"/>
                    <a:gd name="connsiteX43" fmla="*/ 1174394 w 1452234"/>
                    <a:gd name="connsiteY43" fmla="*/ 130796 h 636595"/>
                    <a:gd name="connsiteX44" fmla="*/ 1152702 w 1452234"/>
                    <a:gd name="connsiteY44" fmla="*/ 117416 h 636595"/>
                    <a:gd name="connsiteX45" fmla="*/ 1137487 w 1452234"/>
                    <a:gd name="connsiteY45" fmla="*/ 108031 h 636595"/>
                    <a:gd name="connsiteX46" fmla="*/ 1098506 w 1452234"/>
                    <a:gd name="connsiteY46" fmla="*/ 86922 h 636595"/>
                    <a:gd name="connsiteX47" fmla="*/ 1057452 w 1452234"/>
                    <a:gd name="connsiteY47" fmla="*/ 67468 h 636595"/>
                    <a:gd name="connsiteX48" fmla="*/ 1014739 w 1452234"/>
                    <a:gd name="connsiteY48" fmla="*/ 50497 h 636595"/>
                    <a:gd name="connsiteX49" fmla="*/ 969953 w 1452234"/>
                    <a:gd name="connsiteY49" fmla="*/ 35597 h 636595"/>
                    <a:gd name="connsiteX50" fmla="*/ 924337 w 1452234"/>
                    <a:gd name="connsiteY50" fmla="*/ 23179 h 636595"/>
                    <a:gd name="connsiteX51" fmla="*/ 877892 w 1452234"/>
                    <a:gd name="connsiteY51" fmla="*/ 13245 h 636595"/>
                    <a:gd name="connsiteX52" fmla="*/ 831447 w 1452234"/>
                    <a:gd name="connsiteY52" fmla="*/ 6623 h 636595"/>
                    <a:gd name="connsiteX53" fmla="*/ 785003 w 1452234"/>
                    <a:gd name="connsiteY53" fmla="*/ 2070 h 63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52234" h="636595">
                      <a:moveTo>
                        <a:pt x="739387" y="0"/>
                      </a:moveTo>
                      <a:lnTo>
                        <a:pt x="693357" y="414"/>
                      </a:lnTo>
                      <a:lnTo>
                        <a:pt x="648156" y="3312"/>
                      </a:lnTo>
                      <a:lnTo>
                        <a:pt x="602955" y="8692"/>
                      </a:lnTo>
                      <a:lnTo>
                        <a:pt x="559413" y="16557"/>
                      </a:lnTo>
                      <a:lnTo>
                        <a:pt x="515456" y="26077"/>
                      </a:lnTo>
                      <a:lnTo>
                        <a:pt x="473573" y="38494"/>
                      </a:lnTo>
                      <a:lnTo>
                        <a:pt x="431689" y="52567"/>
                      </a:lnTo>
                      <a:lnTo>
                        <a:pt x="391879" y="69123"/>
                      </a:lnTo>
                      <a:lnTo>
                        <a:pt x="352899" y="87749"/>
                      </a:lnTo>
                      <a:lnTo>
                        <a:pt x="315162" y="108031"/>
                      </a:lnTo>
                      <a:lnTo>
                        <a:pt x="279499" y="130382"/>
                      </a:lnTo>
                      <a:lnTo>
                        <a:pt x="245080" y="154803"/>
                      </a:lnTo>
                      <a:lnTo>
                        <a:pt x="212320" y="180465"/>
                      </a:lnTo>
                      <a:lnTo>
                        <a:pt x="181218" y="208611"/>
                      </a:lnTo>
                      <a:lnTo>
                        <a:pt x="152605" y="237999"/>
                      </a:lnTo>
                      <a:lnTo>
                        <a:pt x="126065" y="269042"/>
                      </a:lnTo>
                      <a:lnTo>
                        <a:pt x="101184" y="301741"/>
                      </a:lnTo>
                      <a:lnTo>
                        <a:pt x="79205" y="335682"/>
                      </a:lnTo>
                      <a:lnTo>
                        <a:pt x="59300" y="371692"/>
                      </a:lnTo>
                      <a:lnTo>
                        <a:pt x="42298" y="408944"/>
                      </a:lnTo>
                      <a:lnTo>
                        <a:pt x="27784" y="447024"/>
                      </a:lnTo>
                      <a:lnTo>
                        <a:pt x="16173" y="485518"/>
                      </a:lnTo>
                      <a:lnTo>
                        <a:pt x="7879" y="523184"/>
                      </a:lnTo>
                      <a:lnTo>
                        <a:pt x="2903" y="561677"/>
                      </a:lnTo>
                      <a:lnTo>
                        <a:pt x="0" y="599343"/>
                      </a:lnTo>
                      <a:lnTo>
                        <a:pt x="829" y="636595"/>
                      </a:lnTo>
                      <a:lnTo>
                        <a:pt x="1452234" y="636595"/>
                      </a:lnTo>
                      <a:lnTo>
                        <a:pt x="1452234" y="597274"/>
                      </a:lnTo>
                      <a:lnTo>
                        <a:pt x="1449746" y="558366"/>
                      </a:lnTo>
                      <a:lnTo>
                        <a:pt x="1443940" y="520286"/>
                      </a:lnTo>
                      <a:lnTo>
                        <a:pt x="1435647" y="481793"/>
                      </a:lnTo>
                      <a:lnTo>
                        <a:pt x="1429996" y="463664"/>
                      </a:lnTo>
                      <a:lnTo>
                        <a:pt x="1424035" y="444541"/>
                      </a:lnTo>
                      <a:lnTo>
                        <a:pt x="1409936" y="407702"/>
                      </a:lnTo>
                      <a:lnTo>
                        <a:pt x="1393349" y="372520"/>
                      </a:lnTo>
                      <a:lnTo>
                        <a:pt x="1374687" y="337338"/>
                      </a:lnTo>
                      <a:lnTo>
                        <a:pt x="1353124" y="304225"/>
                      </a:lnTo>
                      <a:lnTo>
                        <a:pt x="1329072" y="271526"/>
                      </a:lnTo>
                      <a:lnTo>
                        <a:pt x="1302532" y="240482"/>
                      </a:lnTo>
                      <a:lnTo>
                        <a:pt x="1273919" y="210681"/>
                      </a:lnTo>
                      <a:lnTo>
                        <a:pt x="1242817" y="182535"/>
                      </a:lnTo>
                      <a:lnTo>
                        <a:pt x="1210057" y="155631"/>
                      </a:lnTo>
                      <a:lnTo>
                        <a:pt x="1174394" y="130796"/>
                      </a:lnTo>
                      <a:lnTo>
                        <a:pt x="1152702" y="117416"/>
                      </a:lnTo>
                      <a:lnTo>
                        <a:pt x="1137487" y="108031"/>
                      </a:lnTo>
                      <a:lnTo>
                        <a:pt x="1098506" y="86922"/>
                      </a:lnTo>
                      <a:lnTo>
                        <a:pt x="1057452" y="67468"/>
                      </a:lnTo>
                      <a:lnTo>
                        <a:pt x="1014739" y="50497"/>
                      </a:lnTo>
                      <a:lnTo>
                        <a:pt x="969953" y="35597"/>
                      </a:lnTo>
                      <a:lnTo>
                        <a:pt x="924337" y="23179"/>
                      </a:lnTo>
                      <a:lnTo>
                        <a:pt x="877892" y="13245"/>
                      </a:lnTo>
                      <a:lnTo>
                        <a:pt x="831447" y="6623"/>
                      </a:lnTo>
                      <a:lnTo>
                        <a:pt x="785003" y="207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s-MX" sz="1400">
                    <a:latin typeface="Arial" panose="020B0604020202020204" pitchFamily="34" charset="0"/>
                    <a:cs typeface="Arial" panose="020B0604020202020204" pitchFamily="34" charset="0"/>
                  </a:endParaRPr>
                </a:p>
              </p:txBody>
            </p:sp>
          </p:grpSp>
          <p:sp>
            <p:nvSpPr>
              <p:cNvPr id="85" name="Freeform: Shape 245">
                <a:extLst>
                  <a:ext uri="{FF2B5EF4-FFF2-40B4-BE49-F238E27FC236}">
                    <a16:creationId xmlns:a16="http://schemas.microsoft.com/office/drawing/2014/main" xmlns="" id="{4155769D-3476-B343-9218-7AD9A4176296}"/>
                  </a:ext>
                </a:extLst>
              </p:cNvPr>
              <p:cNvSpPr>
                <a:spLocks/>
              </p:cNvSpPr>
              <p:nvPr/>
            </p:nvSpPr>
            <p:spPr bwMode="auto">
              <a:xfrm>
                <a:off x="13527941" y="3565023"/>
                <a:ext cx="820090" cy="388910"/>
              </a:xfrm>
              <a:custGeom>
                <a:avLst/>
                <a:gdLst>
                  <a:gd name="connsiteX0" fmla="*/ 629533 w 1342380"/>
                  <a:gd name="connsiteY0" fmla="*/ 0 h 636595"/>
                  <a:gd name="connsiteX1" fmla="*/ 583503 w 1342380"/>
                  <a:gd name="connsiteY1" fmla="*/ 414 h 636595"/>
                  <a:gd name="connsiteX2" fmla="*/ 538302 w 1342380"/>
                  <a:gd name="connsiteY2" fmla="*/ 3311 h 636595"/>
                  <a:gd name="connsiteX3" fmla="*/ 493101 w 1342380"/>
                  <a:gd name="connsiteY3" fmla="*/ 8692 h 636595"/>
                  <a:gd name="connsiteX4" fmla="*/ 449559 w 1342380"/>
                  <a:gd name="connsiteY4" fmla="*/ 16557 h 636595"/>
                  <a:gd name="connsiteX5" fmla="*/ 405602 w 1342380"/>
                  <a:gd name="connsiteY5" fmla="*/ 26077 h 636595"/>
                  <a:gd name="connsiteX6" fmla="*/ 363719 w 1342380"/>
                  <a:gd name="connsiteY6" fmla="*/ 38494 h 636595"/>
                  <a:gd name="connsiteX7" fmla="*/ 321835 w 1342380"/>
                  <a:gd name="connsiteY7" fmla="*/ 52567 h 636595"/>
                  <a:gd name="connsiteX8" fmla="*/ 282025 w 1342380"/>
                  <a:gd name="connsiteY8" fmla="*/ 69123 h 636595"/>
                  <a:gd name="connsiteX9" fmla="*/ 243045 w 1342380"/>
                  <a:gd name="connsiteY9" fmla="*/ 87749 h 636595"/>
                  <a:gd name="connsiteX10" fmla="*/ 205308 w 1342380"/>
                  <a:gd name="connsiteY10" fmla="*/ 108031 h 636595"/>
                  <a:gd name="connsiteX11" fmla="*/ 169645 w 1342380"/>
                  <a:gd name="connsiteY11" fmla="*/ 130382 h 636595"/>
                  <a:gd name="connsiteX12" fmla="*/ 135226 w 1342380"/>
                  <a:gd name="connsiteY12" fmla="*/ 154803 h 636595"/>
                  <a:gd name="connsiteX13" fmla="*/ 102466 w 1342380"/>
                  <a:gd name="connsiteY13" fmla="*/ 180465 h 636595"/>
                  <a:gd name="connsiteX14" fmla="*/ 71364 w 1342380"/>
                  <a:gd name="connsiteY14" fmla="*/ 208611 h 636595"/>
                  <a:gd name="connsiteX15" fmla="*/ 42751 w 1342380"/>
                  <a:gd name="connsiteY15" fmla="*/ 237999 h 636595"/>
                  <a:gd name="connsiteX16" fmla="*/ 16211 w 1342380"/>
                  <a:gd name="connsiteY16" fmla="*/ 269042 h 636595"/>
                  <a:gd name="connsiteX17" fmla="*/ 0 w 1342380"/>
                  <a:gd name="connsiteY17" fmla="*/ 290347 h 636595"/>
                  <a:gd name="connsiteX18" fmla="*/ 21692 w 1342380"/>
                  <a:gd name="connsiteY18" fmla="*/ 303727 h 636595"/>
                  <a:gd name="connsiteX19" fmla="*/ 57355 w 1342380"/>
                  <a:gd name="connsiteY19" fmla="*/ 328562 h 636595"/>
                  <a:gd name="connsiteX20" fmla="*/ 90115 w 1342380"/>
                  <a:gd name="connsiteY20" fmla="*/ 355466 h 636595"/>
                  <a:gd name="connsiteX21" fmla="*/ 121217 w 1342380"/>
                  <a:gd name="connsiteY21" fmla="*/ 383612 h 636595"/>
                  <a:gd name="connsiteX22" fmla="*/ 149830 w 1342380"/>
                  <a:gd name="connsiteY22" fmla="*/ 413413 h 636595"/>
                  <a:gd name="connsiteX23" fmla="*/ 176370 w 1342380"/>
                  <a:gd name="connsiteY23" fmla="*/ 444457 h 636595"/>
                  <a:gd name="connsiteX24" fmla="*/ 200422 w 1342380"/>
                  <a:gd name="connsiteY24" fmla="*/ 477156 h 636595"/>
                  <a:gd name="connsiteX25" fmla="*/ 221985 w 1342380"/>
                  <a:gd name="connsiteY25" fmla="*/ 510269 h 636595"/>
                  <a:gd name="connsiteX26" fmla="*/ 240647 w 1342380"/>
                  <a:gd name="connsiteY26" fmla="*/ 545451 h 636595"/>
                  <a:gd name="connsiteX27" fmla="*/ 257234 w 1342380"/>
                  <a:gd name="connsiteY27" fmla="*/ 580633 h 636595"/>
                  <a:gd name="connsiteX28" fmla="*/ 271333 w 1342380"/>
                  <a:gd name="connsiteY28" fmla="*/ 617472 h 636595"/>
                  <a:gd name="connsiteX29" fmla="*/ 277294 w 1342380"/>
                  <a:gd name="connsiteY29" fmla="*/ 636595 h 636595"/>
                  <a:gd name="connsiteX30" fmla="*/ 1342380 w 1342380"/>
                  <a:gd name="connsiteY30" fmla="*/ 636595 h 636595"/>
                  <a:gd name="connsiteX31" fmla="*/ 1342380 w 1342380"/>
                  <a:gd name="connsiteY31" fmla="*/ 597274 h 636595"/>
                  <a:gd name="connsiteX32" fmla="*/ 1339892 w 1342380"/>
                  <a:gd name="connsiteY32" fmla="*/ 558366 h 636595"/>
                  <a:gd name="connsiteX33" fmla="*/ 1334086 w 1342380"/>
                  <a:gd name="connsiteY33" fmla="*/ 520286 h 636595"/>
                  <a:gd name="connsiteX34" fmla="*/ 1325793 w 1342380"/>
                  <a:gd name="connsiteY34" fmla="*/ 481793 h 636595"/>
                  <a:gd name="connsiteX35" fmla="*/ 1314181 w 1342380"/>
                  <a:gd name="connsiteY35" fmla="*/ 444541 h 636595"/>
                  <a:gd name="connsiteX36" fmla="*/ 1300082 w 1342380"/>
                  <a:gd name="connsiteY36" fmla="*/ 407702 h 636595"/>
                  <a:gd name="connsiteX37" fmla="*/ 1283495 w 1342380"/>
                  <a:gd name="connsiteY37" fmla="*/ 372520 h 636595"/>
                  <a:gd name="connsiteX38" fmla="*/ 1264833 w 1342380"/>
                  <a:gd name="connsiteY38" fmla="*/ 337338 h 636595"/>
                  <a:gd name="connsiteX39" fmla="*/ 1243270 w 1342380"/>
                  <a:gd name="connsiteY39" fmla="*/ 304225 h 636595"/>
                  <a:gd name="connsiteX40" fmla="*/ 1219218 w 1342380"/>
                  <a:gd name="connsiteY40" fmla="*/ 271526 h 636595"/>
                  <a:gd name="connsiteX41" fmla="*/ 1192678 w 1342380"/>
                  <a:gd name="connsiteY41" fmla="*/ 240482 h 636595"/>
                  <a:gd name="connsiteX42" fmla="*/ 1164065 w 1342380"/>
                  <a:gd name="connsiteY42" fmla="*/ 210681 h 636595"/>
                  <a:gd name="connsiteX43" fmla="*/ 1132963 w 1342380"/>
                  <a:gd name="connsiteY43" fmla="*/ 182535 h 636595"/>
                  <a:gd name="connsiteX44" fmla="*/ 1100203 w 1342380"/>
                  <a:gd name="connsiteY44" fmla="*/ 155631 h 636595"/>
                  <a:gd name="connsiteX45" fmla="*/ 1064540 w 1342380"/>
                  <a:gd name="connsiteY45" fmla="*/ 130796 h 636595"/>
                  <a:gd name="connsiteX46" fmla="*/ 1027633 w 1342380"/>
                  <a:gd name="connsiteY46" fmla="*/ 108031 h 636595"/>
                  <a:gd name="connsiteX47" fmla="*/ 988652 w 1342380"/>
                  <a:gd name="connsiteY47" fmla="*/ 86921 h 636595"/>
                  <a:gd name="connsiteX48" fmla="*/ 947598 w 1342380"/>
                  <a:gd name="connsiteY48" fmla="*/ 67468 h 636595"/>
                  <a:gd name="connsiteX49" fmla="*/ 904885 w 1342380"/>
                  <a:gd name="connsiteY49" fmla="*/ 50497 h 636595"/>
                  <a:gd name="connsiteX50" fmla="*/ 860099 w 1342380"/>
                  <a:gd name="connsiteY50" fmla="*/ 35596 h 636595"/>
                  <a:gd name="connsiteX51" fmla="*/ 814483 w 1342380"/>
                  <a:gd name="connsiteY51" fmla="*/ 23179 h 636595"/>
                  <a:gd name="connsiteX52" fmla="*/ 768038 w 1342380"/>
                  <a:gd name="connsiteY52" fmla="*/ 13245 h 636595"/>
                  <a:gd name="connsiteX53" fmla="*/ 721593 w 1342380"/>
                  <a:gd name="connsiteY53" fmla="*/ 6623 h 636595"/>
                  <a:gd name="connsiteX54" fmla="*/ 675149 w 1342380"/>
                  <a:gd name="connsiteY54" fmla="*/ 2070 h 636595"/>
                  <a:gd name="connsiteX55" fmla="*/ 629533 w 1342380"/>
                  <a:gd name="connsiteY55" fmla="*/ 0 h 63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2380" h="636595">
                    <a:moveTo>
                      <a:pt x="629533" y="0"/>
                    </a:moveTo>
                    <a:lnTo>
                      <a:pt x="583503" y="414"/>
                    </a:lnTo>
                    <a:lnTo>
                      <a:pt x="538302" y="3311"/>
                    </a:lnTo>
                    <a:lnTo>
                      <a:pt x="493101" y="8692"/>
                    </a:lnTo>
                    <a:lnTo>
                      <a:pt x="449559" y="16557"/>
                    </a:lnTo>
                    <a:lnTo>
                      <a:pt x="405602" y="26077"/>
                    </a:lnTo>
                    <a:lnTo>
                      <a:pt x="363719" y="38494"/>
                    </a:lnTo>
                    <a:lnTo>
                      <a:pt x="321835" y="52567"/>
                    </a:lnTo>
                    <a:lnTo>
                      <a:pt x="282025" y="69123"/>
                    </a:lnTo>
                    <a:lnTo>
                      <a:pt x="243045" y="87749"/>
                    </a:lnTo>
                    <a:lnTo>
                      <a:pt x="205308" y="108031"/>
                    </a:lnTo>
                    <a:lnTo>
                      <a:pt x="169645" y="130382"/>
                    </a:lnTo>
                    <a:lnTo>
                      <a:pt x="135226" y="154803"/>
                    </a:lnTo>
                    <a:lnTo>
                      <a:pt x="102466" y="180465"/>
                    </a:lnTo>
                    <a:lnTo>
                      <a:pt x="71364" y="208611"/>
                    </a:lnTo>
                    <a:lnTo>
                      <a:pt x="42751" y="237999"/>
                    </a:lnTo>
                    <a:lnTo>
                      <a:pt x="16211" y="269042"/>
                    </a:lnTo>
                    <a:lnTo>
                      <a:pt x="0" y="290347"/>
                    </a:lnTo>
                    <a:lnTo>
                      <a:pt x="21692" y="303727"/>
                    </a:lnTo>
                    <a:lnTo>
                      <a:pt x="57355" y="328562"/>
                    </a:lnTo>
                    <a:lnTo>
                      <a:pt x="90115" y="355466"/>
                    </a:lnTo>
                    <a:lnTo>
                      <a:pt x="121217" y="383612"/>
                    </a:lnTo>
                    <a:lnTo>
                      <a:pt x="149830" y="413413"/>
                    </a:lnTo>
                    <a:lnTo>
                      <a:pt x="176370" y="444457"/>
                    </a:lnTo>
                    <a:lnTo>
                      <a:pt x="200422" y="477156"/>
                    </a:lnTo>
                    <a:lnTo>
                      <a:pt x="221985" y="510269"/>
                    </a:lnTo>
                    <a:lnTo>
                      <a:pt x="240647" y="545451"/>
                    </a:lnTo>
                    <a:lnTo>
                      <a:pt x="257234" y="580633"/>
                    </a:lnTo>
                    <a:lnTo>
                      <a:pt x="271333" y="617472"/>
                    </a:lnTo>
                    <a:lnTo>
                      <a:pt x="277294" y="636595"/>
                    </a:lnTo>
                    <a:lnTo>
                      <a:pt x="1342380" y="636595"/>
                    </a:lnTo>
                    <a:lnTo>
                      <a:pt x="1342380" y="597274"/>
                    </a:lnTo>
                    <a:lnTo>
                      <a:pt x="1339892" y="558366"/>
                    </a:lnTo>
                    <a:lnTo>
                      <a:pt x="1334086" y="520286"/>
                    </a:lnTo>
                    <a:lnTo>
                      <a:pt x="1325793" y="481793"/>
                    </a:lnTo>
                    <a:lnTo>
                      <a:pt x="1314181" y="444541"/>
                    </a:lnTo>
                    <a:lnTo>
                      <a:pt x="1300082" y="407702"/>
                    </a:lnTo>
                    <a:lnTo>
                      <a:pt x="1283495" y="372520"/>
                    </a:lnTo>
                    <a:lnTo>
                      <a:pt x="1264833" y="337338"/>
                    </a:lnTo>
                    <a:lnTo>
                      <a:pt x="1243270" y="304225"/>
                    </a:lnTo>
                    <a:lnTo>
                      <a:pt x="1219218" y="271526"/>
                    </a:lnTo>
                    <a:lnTo>
                      <a:pt x="1192678" y="240482"/>
                    </a:lnTo>
                    <a:lnTo>
                      <a:pt x="1164065" y="210681"/>
                    </a:lnTo>
                    <a:lnTo>
                      <a:pt x="1132963" y="182535"/>
                    </a:lnTo>
                    <a:lnTo>
                      <a:pt x="1100203" y="155631"/>
                    </a:lnTo>
                    <a:lnTo>
                      <a:pt x="1064540" y="130796"/>
                    </a:lnTo>
                    <a:lnTo>
                      <a:pt x="1027633" y="108031"/>
                    </a:lnTo>
                    <a:lnTo>
                      <a:pt x="988652" y="86921"/>
                    </a:lnTo>
                    <a:lnTo>
                      <a:pt x="947598" y="67468"/>
                    </a:lnTo>
                    <a:lnTo>
                      <a:pt x="904885" y="50497"/>
                    </a:lnTo>
                    <a:lnTo>
                      <a:pt x="860099" y="35596"/>
                    </a:lnTo>
                    <a:lnTo>
                      <a:pt x="814483" y="23179"/>
                    </a:lnTo>
                    <a:lnTo>
                      <a:pt x="768038" y="13245"/>
                    </a:lnTo>
                    <a:lnTo>
                      <a:pt x="721593" y="6623"/>
                    </a:lnTo>
                    <a:lnTo>
                      <a:pt x="675149" y="2070"/>
                    </a:lnTo>
                    <a:lnTo>
                      <a:pt x="6295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s-MX" sz="1400">
                  <a:latin typeface="Arial" panose="020B0604020202020204" pitchFamily="34" charset="0"/>
                  <a:cs typeface="Arial" panose="020B0604020202020204" pitchFamily="34" charset="0"/>
                </a:endParaRPr>
              </a:p>
            </p:txBody>
          </p:sp>
          <p:sp>
            <p:nvSpPr>
              <p:cNvPr id="86" name="Freeform 7">
                <a:extLst>
                  <a:ext uri="{FF2B5EF4-FFF2-40B4-BE49-F238E27FC236}">
                    <a16:creationId xmlns:a16="http://schemas.microsoft.com/office/drawing/2014/main" xmlns="" id="{E4FF540C-BD0E-844D-B325-4B047CD06092}"/>
                  </a:ext>
                </a:extLst>
              </p:cNvPr>
              <p:cNvSpPr>
                <a:spLocks/>
              </p:cNvSpPr>
              <p:nvPr/>
            </p:nvSpPr>
            <p:spPr bwMode="auto">
              <a:xfrm>
                <a:off x="13642729" y="2927402"/>
                <a:ext cx="586404" cy="616788"/>
              </a:xfrm>
              <a:custGeom>
                <a:avLst/>
                <a:gdLst>
                  <a:gd name="T0" fmla="*/ 680 w 2316"/>
                  <a:gd name="T1" fmla="*/ 108 h 2438"/>
                  <a:gd name="T2" fmla="*/ 839 w 2316"/>
                  <a:gd name="T3" fmla="*/ 46 h 2438"/>
                  <a:gd name="T4" fmla="*/ 1001 w 2316"/>
                  <a:gd name="T5" fmla="*/ 11 h 2438"/>
                  <a:gd name="T6" fmla="*/ 1164 w 2316"/>
                  <a:gd name="T7" fmla="*/ 0 h 2438"/>
                  <a:gd name="T8" fmla="*/ 1326 w 2316"/>
                  <a:gd name="T9" fmla="*/ 13 h 2438"/>
                  <a:gd name="T10" fmla="*/ 1484 w 2316"/>
                  <a:gd name="T11" fmla="*/ 50 h 2438"/>
                  <a:gd name="T12" fmla="*/ 1636 w 2316"/>
                  <a:gd name="T13" fmla="*/ 109 h 2438"/>
                  <a:gd name="T14" fmla="*/ 1779 w 2316"/>
                  <a:gd name="T15" fmla="*/ 190 h 2438"/>
                  <a:gd name="T16" fmla="*/ 1910 w 2316"/>
                  <a:gd name="T17" fmla="*/ 293 h 2438"/>
                  <a:gd name="T18" fmla="*/ 2028 w 2316"/>
                  <a:gd name="T19" fmla="*/ 414 h 2438"/>
                  <a:gd name="T20" fmla="*/ 2130 w 2316"/>
                  <a:gd name="T21" fmla="*/ 557 h 2438"/>
                  <a:gd name="T22" fmla="*/ 2213 w 2316"/>
                  <a:gd name="T23" fmla="*/ 717 h 2438"/>
                  <a:gd name="T24" fmla="*/ 2272 w 2316"/>
                  <a:gd name="T25" fmla="*/ 883 h 2438"/>
                  <a:gd name="T26" fmla="*/ 2305 w 2316"/>
                  <a:gd name="T27" fmla="*/ 1055 h 2438"/>
                  <a:gd name="T28" fmla="*/ 2316 w 2316"/>
                  <a:gd name="T29" fmla="*/ 1226 h 2438"/>
                  <a:gd name="T30" fmla="*/ 2303 w 2316"/>
                  <a:gd name="T31" fmla="*/ 1396 h 2438"/>
                  <a:gd name="T32" fmla="*/ 2268 w 2316"/>
                  <a:gd name="T33" fmla="*/ 1562 h 2438"/>
                  <a:gd name="T34" fmla="*/ 2213 w 2316"/>
                  <a:gd name="T35" fmla="*/ 1722 h 2438"/>
                  <a:gd name="T36" fmla="*/ 2135 w 2316"/>
                  <a:gd name="T37" fmla="*/ 1873 h 2438"/>
                  <a:gd name="T38" fmla="*/ 2038 w 2316"/>
                  <a:gd name="T39" fmla="*/ 2011 h 2438"/>
                  <a:gd name="T40" fmla="*/ 1922 w 2316"/>
                  <a:gd name="T41" fmla="*/ 2135 h 2438"/>
                  <a:gd name="T42" fmla="*/ 1786 w 2316"/>
                  <a:gd name="T43" fmla="*/ 2243 h 2438"/>
                  <a:gd name="T44" fmla="*/ 1635 w 2316"/>
                  <a:gd name="T45" fmla="*/ 2329 h 2438"/>
                  <a:gd name="T46" fmla="*/ 1476 w 2316"/>
                  <a:gd name="T47" fmla="*/ 2390 h 2438"/>
                  <a:gd name="T48" fmla="*/ 1313 w 2316"/>
                  <a:gd name="T49" fmla="*/ 2427 h 2438"/>
                  <a:gd name="T50" fmla="*/ 1150 w 2316"/>
                  <a:gd name="T51" fmla="*/ 2438 h 2438"/>
                  <a:gd name="T52" fmla="*/ 989 w 2316"/>
                  <a:gd name="T53" fmla="*/ 2424 h 2438"/>
                  <a:gd name="T54" fmla="*/ 831 w 2316"/>
                  <a:gd name="T55" fmla="*/ 2388 h 2438"/>
                  <a:gd name="T56" fmla="*/ 680 w 2316"/>
                  <a:gd name="T57" fmla="*/ 2329 h 2438"/>
                  <a:gd name="T58" fmla="*/ 537 w 2316"/>
                  <a:gd name="T59" fmla="*/ 2248 h 2438"/>
                  <a:gd name="T60" fmla="*/ 405 w 2316"/>
                  <a:gd name="T61" fmla="*/ 2145 h 2438"/>
                  <a:gd name="T62" fmla="*/ 288 w 2316"/>
                  <a:gd name="T63" fmla="*/ 2023 h 2438"/>
                  <a:gd name="T64" fmla="*/ 186 w 2316"/>
                  <a:gd name="T65" fmla="*/ 1880 h 2438"/>
                  <a:gd name="T66" fmla="*/ 103 w 2316"/>
                  <a:gd name="T67" fmla="*/ 1721 h 2438"/>
                  <a:gd name="T68" fmla="*/ 44 w 2316"/>
                  <a:gd name="T69" fmla="*/ 1554 h 2438"/>
                  <a:gd name="T70" fmla="*/ 10 w 2316"/>
                  <a:gd name="T71" fmla="*/ 1384 h 2438"/>
                  <a:gd name="T72" fmla="*/ 0 w 2316"/>
                  <a:gd name="T73" fmla="*/ 1211 h 2438"/>
                  <a:gd name="T74" fmla="*/ 13 w 2316"/>
                  <a:gd name="T75" fmla="*/ 1041 h 2438"/>
                  <a:gd name="T76" fmla="*/ 47 w 2316"/>
                  <a:gd name="T77" fmla="*/ 874 h 2438"/>
                  <a:gd name="T78" fmla="*/ 103 w 2316"/>
                  <a:gd name="T79" fmla="*/ 716 h 2438"/>
                  <a:gd name="T80" fmla="*/ 181 w 2316"/>
                  <a:gd name="T81" fmla="*/ 565 h 2438"/>
                  <a:gd name="T82" fmla="*/ 277 w 2316"/>
                  <a:gd name="T83" fmla="*/ 427 h 2438"/>
                  <a:gd name="T84" fmla="*/ 394 w 2316"/>
                  <a:gd name="T85" fmla="*/ 303 h 2438"/>
                  <a:gd name="T86" fmla="*/ 528 w 2316"/>
                  <a:gd name="T87" fmla="*/ 195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438">
                    <a:moveTo>
                      <a:pt x="604" y="149"/>
                    </a:moveTo>
                    <a:lnTo>
                      <a:pt x="680" y="108"/>
                    </a:lnTo>
                    <a:lnTo>
                      <a:pt x="759" y="74"/>
                    </a:lnTo>
                    <a:lnTo>
                      <a:pt x="839" y="46"/>
                    </a:lnTo>
                    <a:lnTo>
                      <a:pt x="920" y="25"/>
                    </a:lnTo>
                    <a:lnTo>
                      <a:pt x="1001" y="11"/>
                    </a:lnTo>
                    <a:lnTo>
                      <a:pt x="1083" y="2"/>
                    </a:lnTo>
                    <a:lnTo>
                      <a:pt x="1164" y="0"/>
                    </a:lnTo>
                    <a:lnTo>
                      <a:pt x="1246" y="4"/>
                    </a:lnTo>
                    <a:lnTo>
                      <a:pt x="1326" y="13"/>
                    </a:lnTo>
                    <a:lnTo>
                      <a:pt x="1406" y="29"/>
                    </a:lnTo>
                    <a:lnTo>
                      <a:pt x="1484" y="50"/>
                    </a:lnTo>
                    <a:lnTo>
                      <a:pt x="1561" y="76"/>
                    </a:lnTo>
                    <a:lnTo>
                      <a:pt x="1636" y="109"/>
                    </a:lnTo>
                    <a:lnTo>
                      <a:pt x="1709" y="146"/>
                    </a:lnTo>
                    <a:lnTo>
                      <a:pt x="1779" y="190"/>
                    </a:lnTo>
                    <a:lnTo>
                      <a:pt x="1846" y="239"/>
                    </a:lnTo>
                    <a:lnTo>
                      <a:pt x="1910" y="293"/>
                    </a:lnTo>
                    <a:lnTo>
                      <a:pt x="1971" y="352"/>
                    </a:lnTo>
                    <a:lnTo>
                      <a:pt x="2028" y="414"/>
                    </a:lnTo>
                    <a:lnTo>
                      <a:pt x="2081" y="483"/>
                    </a:lnTo>
                    <a:lnTo>
                      <a:pt x="2130" y="557"/>
                    </a:lnTo>
                    <a:lnTo>
                      <a:pt x="2174" y="635"/>
                    </a:lnTo>
                    <a:lnTo>
                      <a:pt x="2213" y="717"/>
                    </a:lnTo>
                    <a:lnTo>
                      <a:pt x="2245" y="799"/>
                    </a:lnTo>
                    <a:lnTo>
                      <a:pt x="2272" y="883"/>
                    </a:lnTo>
                    <a:lnTo>
                      <a:pt x="2292" y="968"/>
                    </a:lnTo>
                    <a:lnTo>
                      <a:pt x="2305" y="1055"/>
                    </a:lnTo>
                    <a:lnTo>
                      <a:pt x="2313" y="1141"/>
                    </a:lnTo>
                    <a:lnTo>
                      <a:pt x="2316" y="1226"/>
                    </a:lnTo>
                    <a:lnTo>
                      <a:pt x="2312" y="1312"/>
                    </a:lnTo>
                    <a:lnTo>
                      <a:pt x="2303" y="1396"/>
                    </a:lnTo>
                    <a:lnTo>
                      <a:pt x="2288" y="1480"/>
                    </a:lnTo>
                    <a:lnTo>
                      <a:pt x="2268" y="1562"/>
                    </a:lnTo>
                    <a:lnTo>
                      <a:pt x="2243" y="1644"/>
                    </a:lnTo>
                    <a:lnTo>
                      <a:pt x="2213" y="1722"/>
                    </a:lnTo>
                    <a:lnTo>
                      <a:pt x="2176" y="1799"/>
                    </a:lnTo>
                    <a:lnTo>
                      <a:pt x="2135" y="1873"/>
                    </a:lnTo>
                    <a:lnTo>
                      <a:pt x="2089" y="1944"/>
                    </a:lnTo>
                    <a:lnTo>
                      <a:pt x="2038" y="2011"/>
                    </a:lnTo>
                    <a:lnTo>
                      <a:pt x="1982" y="2075"/>
                    </a:lnTo>
                    <a:lnTo>
                      <a:pt x="1922" y="2135"/>
                    </a:lnTo>
                    <a:lnTo>
                      <a:pt x="1856" y="2192"/>
                    </a:lnTo>
                    <a:lnTo>
                      <a:pt x="1786" y="2243"/>
                    </a:lnTo>
                    <a:lnTo>
                      <a:pt x="1712" y="2289"/>
                    </a:lnTo>
                    <a:lnTo>
                      <a:pt x="1635" y="2329"/>
                    </a:lnTo>
                    <a:lnTo>
                      <a:pt x="1555" y="2363"/>
                    </a:lnTo>
                    <a:lnTo>
                      <a:pt x="1476" y="2390"/>
                    </a:lnTo>
                    <a:lnTo>
                      <a:pt x="1395" y="2412"/>
                    </a:lnTo>
                    <a:lnTo>
                      <a:pt x="1313" y="2427"/>
                    </a:lnTo>
                    <a:lnTo>
                      <a:pt x="1232" y="2436"/>
                    </a:lnTo>
                    <a:lnTo>
                      <a:pt x="1150" y="2438"/>
                    </a:lnTo>
                    <a:lnTo>
                      <a:pt x="1069" y="2434"/>
                    </a:lnTo>
                    <a:lnTo>
                      <a:pt x="989" y="2424"/>
                    </a:lnTo>
                    <a:lnTo>
                      <a:pt x="910" y="2409"/>
                    </a:lnTo>
                    <a:lnTo>
                      <a:pt x="831" y="2388"/>
                    </a:lnTo>
                    <a:lnTo>
                      <a:pt x="754" y="2360"/>
                    </a:lnTo>
                    <a:lnTo>
                      <a:pt x="680" y="2329"/>
                    </a:lnTo>
                    <a:lnTo>
                      <a:pt x="607" y="2290"/>
                    </a:lnTo>
                    <a:lnTo>
                      <a:pt x="537" y="2248"/>
                    </a:lnTo>
                    <a:lnTo>
                      <a:pt x="469" y="2199"/>
                    </a:lnTo>
                    <a:lnTo>
                      <a:pt x="405" y="2145"/>
                    </a:lnTo>
                    <a:lnTo>
                      <a:pt x="344" y="2087"/>
                    </a:lnTo>
                    <a:lnTo>
                      <a:pt x="288" y="2023"/>
                    </a:lnTo>
                    <a:lnTo>
                      <a:pt x="234" y="1954"/>
                    </a:lnTo>
                    <a:lnTo>
                      <a:pt x="186" y="1880"/>
                    </a:lnTo>
                    <a:lnTo>
                      <a:pt x="141" y="1803"/>
                    </a:lnTo>
                    <a:lnTo>
                      <a:pt x="103" y="1721"/>
                    </a:lnTo>
                    <a:lnTo>
                      <a:pt x="71" y="1637"/>
                    </a:lnTo>
                    <a:lnTo>
                      <a:pt x="44" y="1554"/>
                    </a:lnTo>
                    <a:lnTo>
                      <a:pt x="24" y="1469"/>
                    </a:lnTo>
                    <a:lnTo>
                      <a:pt x="10" y="1384"/>
                    </a:lnTo>
                    <a:lnTo>
                      <a:pt x="2" y="1297"/>
                    </a:lnTo>
                    <a:lnTo>
                      <a:pt x="0" y="1211"/>
                    </a:lnTo>
                    <a:lnTo>
                      <a:pt x="3" y="1126"/>
                    </a:lnTo>
                    <a:lnTo>
                      <a:pt x="13" y="1041"/>
                    </a:lnTo>
                    <a:lnTo>
                      <a:pt x="27" y="957"/>
                    </a:lnTo>
                    <a:lnTo>
                      <a:pt x="47" y="874"/>
                    </a:lnTo>
                    <a:lnTo>
                      <a:pt x="73" y="794"/>
                    </a:lnTo>
                    <a:lnTo>
                      <a:pt x="103" y="716"/>
                    </a:lnTo>
                    <a:lnTo>
                      <a:pt x="140" y="639"/>
                    </a:lnTo>
                    <a:lnTo>
                      <a:pt x="181" y="565"/>
                    </a:lnTo>
                    <a:lnTo>
                      <a:pt x="226" y="494"/>
                    </a:lnTo>
                    <a:lnTo>
                      <a:pt x="277" y="427"/>
                    </a:lnTo>
                    <a:lnTo>
                      <a:pt x="333" y="363"/>
                    </a:lnTo>
                    <a:lnTo>
                      <a:pt x="394" y="303"/>
                    </a:lnTo>
                    <a:lnTo>
                      <a:pt x="459" y="246"/>
                    </a:lnTo>
                    <a:lnTo>
                      <a:pt x="528" y="195"/>
                    </a:lnTo>
                    <a:lnTo>
                      <a:pt x="604" y="1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dirty="0">
                  <a:latin typeface="Arial" panose="020B0604020202020204" pitchFamily="34" charset="0"/>
                  <a:cs typeface="Arial" panose="020B0604020202020204" pitchFamily="34" charset="0"/>
                </a:endParaRPr>
              </a:p>
            </p:txBody>
          </p:sp>
        </p:grpSp>
      </p:grpSp>
      <p:grpSp>
        <p:nvGrpSpPr>
          <p:cNvPr id="91" name="Group 90">
            <a:extLst>
              <a:ext uri="{FF2B5EF4-FFF2-40B4-BE49-F238E27FC236}">
                <a16:creationId xmlns:a16="http://schemas.microsoft.com/office/drawing/2014/main" xmlns="" id="{F76018A4-3A46-804B-BA4C-FC10BF3F9976}"/>
              </a:ext>
            </a:extLst>
          </p:cNvPr>
          <p:cNvGrpSpPr/>
          <p:nvPr/>
        </p:nvGrpSpPr>
        <p:grpSpPr>
          <a:xfrm>
            <a:off x="8906928" y="4356159"/>
            <a:ext cx="1646921" cy="1823509"/>
            <a:chOff x="9737214" y="3372679"/>
            <a:chExt cx="1869902" cy="2070399"/>
          </a:xfrm>
        </p:grpSpPr>
        <p:sp>
          <p:nvSpPr>
            <p:cNvPr id="92" name="Oval 91">
              <a:extLst>
                <a:ext uri="{FF2B5EF4-FFF2-40B4-BE49-F238E27FC236}">
                  <a16:creationId xmlns:a16="http://schemas.microsoft.com/office/drawing/2014/main" xmlns="" id="{8D3E39E9-54D0-034C-9DA0-8C927F28E5AC}"/>
                </a:ext>
              </a:extLst>
            </p:cNvPr>
            <p:cNvSpPr/>
            <p:nvPr/>
          </p:nvSpPr>
          <p:spPr>
            <a:xfrm>
              <a:off x="9818336" y="3654296"/>
              <a:ext cx="1788780" cy="1788782"/>
            </a:xfrm>
            <a:prstGeom prst="ellipse">
              <a:avLst/>
            </a:prstGeom>
            <a:solidFill>
              <a:srgbClr val="A9266F">
                <a:alpha val="7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1D442DEB-BE51-AE40-9C1B-70484622406D}"/>
                </a:ext>
              </a:extLst>
            </p:cNvPr>
            <p:cNvSpPr txBox="1"/>
            <p:nvPr/>
          </p:nvSpPr>
          <p:spPr>
            <a:xfrm>
              <a:off x="9876868" y="4533886"/>
              <a:ext cx="1707389" cy="384392"/>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Education</a:t>
              </a:r>
            </a:p>
          </p:txBody>
        </p:sp>
        <p:grpSp>
          <p:nvGrpSpPr>
            <p:cNvPr id="94" name="Group 93">
              <a:extLst>
                <a:ext uri="{FF2B5EF4-FFF2-40B4-BE49-F238E27FC236}">
                  <a16:creationId xmlns:a16="http://schemas.microsoft.com/office/drawing/2014/main" xmlns="" id="{19A87C93-27F4-A540-A7D9-BC6C288FA239}"/>
                </a:ext>
              </a:extLst>
            </p:cNvPr>
            <p:cNvGrpSpPr/>
            <p:nvPr/>
          </p:nvGrpSpPr>
          <p:grpSpPr>
            <a:xfrm rot="12249461">
              <a:off x="9737214" y="3372679"/>
              <a:ext cx="508895" cy="784922"/>
              <a:chOff x="5667074" y="1875586"/>
              <a:chExt cx="620992" cy="593716"/>
            </a:xfrm>
          </p:grpSpPr>
          <p:sp>
            <p:nvSpPr>
              <p:cNvPr id="95" name="Isosceles Triangle 134">
                <a:extLst>
                  <a:ext uri="{FF2B5EF4-FFF2-40B4-BE49-F238E27FC236}">
                    <a16:creationId xmlns:a16="http://schemas.microsoft.com/office/drawing/2014/main" xmlns="" id="{A7108884-A37F-6A4F-AFEA-50400DEE2143}"/>
                  </a:ext>
                </a:extLst>
              </p:cNvPr>
              <p:cNvSpPr/>
              <p:nvPr/>
            </p:nvSpPr>
            <p:spPr>
              <a:xfrm rot="7104446">
                <a:off x="5684171" y="1865408"/>
                <a:ext cx="586797" cy="620992"/>
              </a:xfrm>
              <a:prstGeom prst="triangle">
                <a:avLst>
                  <a:gd name="adj" fmla="val 45309"/>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6" name="Isosceles Triangle 135">
                <a:extLst>
                  <a:ext uri="{FF2B5EF4-FFF2-40B4-BE49-F238E27FC236}">
                    <a16:creationId xmlns:a16="http://schemas.microsoft.com/office/drawing/2014/main" xmlns="" id="{F20C399E-0D62-BE40-A15F-1D2F95A3CCA7}"/>
                  </a:ext>
                </a:extLst>
              </p:cNvPr>
              <p:cNvSpPr/>
              <p:nvPr/>
            </p:nvSpPr>
            <p:spPr>
              <a:xfrm rot="6573671">
                <a:off x="5650246" y="1930918"/>
                <a:ext cx="480895" cy="370232"/>
              </a:xfrm>
              <a:prstGeom prst="triangle">
                <a:avLst/>
              </a:prstGeom>
              <a:solidFill>
                <a:srgbClr val="BA5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pic>
        <p:nvPicPr>
          <p:cNvPr id="97" name="Graphic 96" descr="Open Book">
            <a:extLst>
              <a:ext uri="{FF2B5EF4-FFF2-40B4-BE49-F238E27FC236}">
                <a16:creationId xmlns:a16="http://schemas.microsoft.com/office/drawing/2014/main" xmlns="" id="{A519B6BE-2FFD-A64F-B961-299C2E6FA4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430461" y="4763795"/>
            <a:ext cx="674732" cy="674732"/>
          </a:xfrm>
          <a:prstGeom prst="rect">
            <a:avLst/>
          </a:prstGeom>
        </p:spPr>
      </p:pic>
      <p:sp>
        <p:nvSpPr>
          <p:cNvPr id="98" name="Freeform 6">
            <a:extLst>
              <a:ext uri="{FF2B5EF4-FFF2-40B4-BE49-F238E27FC236}">
                <a16:creationId xmlns:a16="http://schemas.microsoft.com/office/drawing/2014/main" xmlns="" id="{FE2933E6-E48A-1C4B-8D51-F53CB34F24A7}"/>
              </a:ext>
            </a:extLst>
          </p:cNvPr>
          <p:cNvSpPr>
            <a:spLocks noEditPoints="1"/>
          </p:cNvSpPr>
          <p:nvPr/>
        </p:nvSpPr>
        <p:spPr bwMode="auto">
          <a:xfrm>
            <a:off x="7605591" y="5093533"/>
            <a:ext cx="499404" cy="497634"/>
          </a:xfrm>
          <a:custGeom>
            <a:avLst/>
            <a:gdLst>
              <a:gd name="T0" fmla="*/ 1138 w 3388"/>
              <a:gd name="T1" fmla="*/ 3148 h 3374"/>
              <a:gd name="T2" fmla="*/ 1394 w 3388"/>
              <a:gd name="T3" fmla="*/ 2594 h 3374"/>
              <a:gd name="T4" fmla="*/ 1816 w 3388"/>
              <a:gd name="T5" fmla="*/ 2635 h 3374"/>
              <a:gd name="T6" fmla="*/ 2095 w 3388"/>
              <a:gd name="T7" fmla="*/ 2567 h 3374"/>
              <a:gd name="T8" fmla="*/ 2300 w 3388"/>
              <a:gd name="T9" fmla="*/ 3132 h 3374"/>
              <a:gd name="T10" fmla="*/ 1839 w 3388"/>
              <a:gd name="T11" fmla="*/ 3280 h 3374"/>
              <a:gd name="T12" fmla="*/ 1653 w 3388"/>
              <a:gd name="T13" fmla="*/ 3373 h 3374"/>
              <a:gd name="T14" fmla="*/ 1468 w 3388"/>
              <a:gd name="T15" fmla="*/ 3238 h 3374"/>
              <a:gd name="T16" fmla="*/ 1672 w 3388"/>
              <a:gd name="T17" fmla="*/ 3277 h 3374"/>
              <a:gd name="T18" fmla="*/ 1642 w 3388"/>
              <a:gd name="T19" fmla="*/ 3338 h 3374"/>
              <a:gd name="T20" fmla="*/ 1709 w 3388"/>
              <a:gd name="T21" fmla="*/ 3348 h 3374"/>
              <a:gd name="T22" fmla="*/ 414 w 3388"/>
              <a:gd name="T23" fmla="*/ 2586 h 3374"/>
              <a:gd name="T24" fmla="*/ 952 w 3388"/>
              <a:gd name="T25" fmla="*/ 2290 h 3374"/>
              <a:gd name="T26" fmla="*/ 1280 w 3388"/>
              <a:gd name="T27" fmla="*/ 2548 h 3374"/>
              <a:gd name="T28" fmla="*/ 597 w 3388"/>
              <a:gd name="T29" fmla="*/ 2802 h 3374"/>
              <a:gd name="T30" fmla="*/ 2195 w 3388"/>
              <a:gd name="T31" fmla="*/ 2505 h 3374"/>
              <a:gd name="T32" fmla="*/ 2497 w 3388"/>
              <a:gd name="T33" fmla="*/ 2218 h 3374"/>
              <a:gd name="T34" fmla="*/ 2921 w 3388"/>
              <a:gd name="T35" fmla="*/ 2667 h 3374"/>
              <a:gd name="T36" fmla="*/ 2582 w 3388"/>
              <a:gd name="T37" fmla="*/ 2979 h 3374"/>
              <a:gd name="T38" fmla="*/ 40 w 3388"/>
              <a:gd name="T39" fmla="*/ 1827 h 3374"/>
              <a:gd name="T40" fmla="*/ 20 w 3388"/>
              <a:gd name="T41" fmla="*/ 1638 h 3374"/>
              <a:gd name="T42" fmla="*/ 161 w 3388"/>
              <a:gd name="T43" fmla="*/ 1343 h 3374"/>
              <a:gd name="T44" fmla="*/ 351 w 3388"/>
              <a:gd name="T45" fmla="*/ 865 h 3374"/>
              <a:gd name="T46" fmla="*/ 747 w 3388"/>
              <a:gd name="T47" fmla="*/ 1519 h 3374"/>
              <a:gd name="T48" fmla="*/ 774 w 3388"/>
              <a:gd name="T49" fmla="*/ 1955 h 3374"/>
              <a:gd name="T50" fmla="*/ 387 w 3388"/>
              <a:gd name="T51" fmla="*/ 2547 h 3374"/>
              <a:gd name="T52" fmla="*/ 201 w 3388"/>
              <a:gd name="T53" fmla="*/ 2165 h 3374"/>
              <a:gd name="T54" fmla="*/ 2590 w 3388"/>
              <a:gd name="T55" fmla="*/ 2058 h 3374"/>
              <a:gd name="T56" fmla="*/ 2661 w 3388"/>
              <a:gd name="T57" fmla="*/ 1704 h 3374"/>
              <a:gd name="T58" fmla="*/ 2575 w 3388"/>
              <a:gd name="T59" fmla="*/ 1278 h 3374"/>
              <a:gd name="T60" fmla="*/ 3145 w 3388"/>
              <a:gd name="T61" fmla="*/ 1064 h 3374"/>
              <a:gd name="T62" fmla="*/ 3300 w 3388"/>
              <a:gd name="T63" fmla="*/ 1551 h 3374"/>
              <a:gd name="T64" fmla="*/ 3384 w 3388"/>
              <a:gd name="T65" fmla="*/ 1750 h 3374"/>
              <a:gd name="T66" fmla="*/ 3237 w 3388"/>
              <a:gd name="T67" fmla="*/ 2003 h 3374"/>
              <a:gd name="T68" fmla="*/ 3040 w 3388"/>
              <a:gd name="T69" fmla="*/ 2500 h 3374"/>
              <a:gd name="T70" fmla="*/ 49 w 3388"/>
              <a:gd name="T71" fmla="*/ 1681 h 3374"/>
              <a:gd name="T72" fmla="*/ 19 w 3388"/>
              <a:gd name="T73" fmla="*/ 1741 h 3374"/>
              <a:gd name="T74" fmla="*/ 85 w 3388"/>
              <a:gd name="T75" fmla="*/ 1751 h 3374"/>
              <a:gd name="T76" fmla="*/ 3370 w 3388"/>
              <a:gd name="T77" fmla="*/ 1703 h 3374"/>
              <a:gd name="T78" fmla="*/ 3303 w 3388"/>
              <a:gd name="T79" fmla="*/ 1692 h 3374"/>
              <a:gd name="T80" fmla="*/ 3313 w 3388"/>
              <a:gd name="T81" fmla="*/ 1759 h 3374"/>
              <a:gd name="T82" fmla="*/ 3374 w 3388"/>
              <a:gd name="T83" fmla="*/ 1729 h 3374"/>
              <a:gd name="T84" fmla="*/ 578 w 3388"/>
              <a:gd name="T85" fmla="*/ 574 h 3374"/>
              <a:gd name="T86" fmla="*/ 1260 w 3388"/>
              <a:gd name="T87" fmla="*/ 819 h 3374"/>
              <a:gd name="T88" fmla="*/ 936 w 3388"/>
              <a:gd name="T89" fmla="*/ 1086 h 3374"/>
              <a:gd name="T90" fmla="*/ 2348 w 3388"/>
              <a:gd name="T91" fmla="*/ 965 h 3374"/>
              <a:gd name="T92" fmla="*/ 2560 w 3388"/>
              <a:gd name="T93" fmla="*/ 363 h 3374"/>
              <a:gd name="T94" fmla="*/ 2914 w 3388"/>
              <a:gd name="T95" fmla="*/ 681 h 3374"/>
              <a:gd name="T96" fmla="*/ 2443 w 3388"/>
              <a:gd name="T97" fmla="*/ 1066 h 3374"/>
              <a:gd name="T98" fmla="*/ 1157 w 3388"/>
              <a:gd name="T99" fmla="*/ 201 h 3374"/>
              <a:gd name="T100" fmla="*/ 1543 w 3388"/>
              <a:gd name="T101" fmla="*/ 56 h 3374"/>
              <a:gd name="T102" fmla="*/ 1730 w 3388"/>
              <a:gd name="T103" fmla="*/ 11 h 3374"/>
              <a:gd name="T104" fmla="*/ 2029 w 3388"/>
              <a:gd name="T105" fmla="*/ 141 h 3374"/>
              <a:gd name="T106" fmla="*/ 2519 w 3388"/>
              <a:gd name="T107" fmla="*/ 336 h 3374"/>
              <a:gd name="T108" fmla="*/ 1873 w 3388"/>
              <a:gd name="T109" fmla="*/ 730 h 3374"/>
              <a:gd name="T110" fmla="*/ 1442 w 3388"/>
              <a:gd name="T111" fmla="*/ 747 h 3374"/>
              <a:gd name="T112" fmla="*/ 1720 w 3388"/>
              <a:gd name="T113" fmla="*/ 49 h 3374"/>
              <a:gd name="T114" fmla="*/ 1660 w 3388"/>
              <a:gd name="T115" fmla="*/ 18 h 3374"/>
              <a:gd name="T116" fmla="*/ 1648 w 3388"/>
              <a:gd name="T117" fmla="*/ 85 h 3374"/>
              <a:gd name="T118" fmla="*/ 1716 w 3388"/>
              <a:gd name="T119" fmla="*/ 7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8" h="3374">
                <a:moveTo>
                  <a:pt x="1468" y="3238"/>
                </a:moveTo>
                <a:lnTo>
                  <a:pt x="1475" y="3235"/>
                </a:lnTo>
                <a:lnTo>
                  <a:pt x="1389" y="3221"/>
                </a:lnTo>
                <a:lnTo>
                  <a:pt x="1304" y="3201"/>
                </a:lnTo>
                <a:lnTo>
                  <a:pt x="1220" y="3177"/>
                </a:lnTo>
                <a:lnTo>
                  <a:pt x="1138" y="3148"/>
                </a:lnTo>
                <a:lnTo>
                  <a:pt x="1056" y="3114"/>
                </a:lnTo>
                <a:lnTo>
                  <a:pt x="977" y="3076"/>
                </a:lnTo>
                <a:lnTo>
                  <a:pt x="899" y="3033"/>
                </a:lnTo>
                <a:lnTo>
                  <a:pt x="1324" y="2572"/>
                </a:lnTo>
                <a:lnTo>
                  <a:pt x="1326" y="2569"/>
                </a:lnTo>
                <a:lnTo>
                  <a:pt x="1394" y="2594"/>
                </a:lnTo>
                <a:lnTo>
                  <a:pt x="1463" y="2614"/>
                </a:lnTo>
                <a:lnTo>
                  <a:pt x="1532" y="2628"/>
                </a:lnTo>
                <a:lnTo>
                  <a:pt x="1602" y="2638"/>
                </a:lnTo>
                <a:lnTo>
                  <a:pt x="1674" y="2642"/>
                </a:lnTo>
                <a:lnTo>
                  <a:pt x="1745" y="2641"/>
                </a:lnTo>
                <a:lnTo>
                  <a:pt x="1816" y="2635"/>
                </a:lnTo>
                <a:lnTo>
                  <a:pt x="1887" y="2624"/>
                </a:lnTo>
                <a:lnTo>
                  <a:pt x="1957" y="2608"/>
                </a:lnTo>
                <a:lnTo>
                  <a:pt x="2026" y="2586"/>
                </a:lnTo>
                <a:lnTo>
                  <a:pt x="2093" y="2558"/>
                </a:lnTo>
                <a:lnTo>
                  <a:pt x="2094" y="2562"/>
                </a:lnTo>
                <a:lnTo>
                  <a:pt x="2095" y="2567"/>
                </a:lnTo>
                <a:lnTo>
                  <a:pt x="2097" y="2570"/>
                </a:lnTo>
                <a:lnTo>
                  <a:pt x="2100" y="2573"/>
                </a:lnTo>
                <a:lnTo>
                  <a:pt x="2542" y="3004"/>
                </a:lnTo>
                <a:lnTo>
                  <a:pt x="2463" y="3052"/>
                </a:lnTo>
                <a:lnTo>
                  <a:pt x="2382" y="3095"/>
                </a:lnTo>
                <a:lnTo>
                  <a:pt x="2300" y="3132"/>
                </a:lnTo>
                <a:lnTo>
                  <a:pt x="2216" y="3163"/>
                </a:lnTo>
                <a:lnTo>
                  <a:pt x="2131" y="3190"/>
                </a:lnTo>
                <a:lnTo>
                  <a:pt x="2045" y="3213"/>
                </a:lnTo>
                <a:lnTo>
                  <a:pt x="1958" y="3229"/>
                </a:lnTo>
                <a:lnTo>
                  <a:pt x="1870" y="3241"/>
                </a:lnTo>
                <a:lnTo>
                  <a:pt x="1839" y="3280"/>
                </a:lnTo>
                <a:lnTo>
                  <a:pt x="1808" y="3313"/>
                </a:lnTo>
                <a:lnTo>
                  <a:pt x="1777" y="3338"/>
                </a:lnTo>
                <a:lnTo>
                  <a:pt x="1747" y="3356"/>
                </a:lnTo>
                <a:lnTo>
                  <a:pt x="1715" y="3368"/>
                </a:lnTo>
                <a:lnTo>
                  <a:pt x="1684" y="3374"/>
                </a:lnTo>
                <a:lnTo>
                  <a:pt x="1653" y="3373"/>
                </a:lnTo>
                <a:lnTo>
                  <a:pt x="1623" y="3365"/>
                </a:lnTo>
                <a:lnTo>
                  <a:pt x="1592" y="3352"/>
                </a:lnTo>
                <a:lnTo>
                  <a:pt x="1561" y="3333"/>
                </a:lnTo>
                <a:lnTo>
                  <a:pt x="1529" y="3307"/>
                </a:lnTo>
                <a:lnTo>
                  <a:pt x="1499" y="3275"/>
                </a:lnTo>
                <a:lnTo>
                  <a:pt x="1468" y="3238"/>
                </a:lnTo>
                <a:close/>
                <a:moveTo>
                  <a:pt x="1720" y="3312"/>
                </a:moveTo>
                <a:lnTo>
                  <a:pt x="1716" y="3299"/>
                </a:lnTo>
                <a:lnTo>
                  <a:pt x="1708" y="3289"/>
                </a:lnTo>
                <a:lnTo>
                  <a:pt x="1697" y="3281"/>
                </a:lnTo>
                <a:lnTo>
                  <a:pt x="1685" y="3277"/>
                </a:lnTo>
                <a:lnTo>
                  <a:pt x="1672" y="3277"/>
                </a:lnTo>
                <a:lnTo>
                  <a:pt x="1660" y="3281"/>
                </a:lnTo>
                <a:lnTo>
                  <a:pt x="1648" y="3290"/>
                </a:lnTo>
                <a:lnTo>
                  <a:pt x="1641" y="3300"/>
                </a:lnTo>
                <a:lnTo>
                  <a:pt x="1637" y="3312"/>
                </a:lnTo>
                <a:lnTo>
                  <a:pt x="1637" y="3325"/>
                </a:lnTo>
                <a:lnTo>
                  <a:pt x="1642" y="3338"/>
                </a:lnTo>
                <a:lnTo>
                  <a:pt x="1649" y="3349"/>
                </a:lnTo>
                <a:lnTo>
                  <a:pt x="1660" y="3356"/>
                </a:lnTo>
                <a:lnTo>
                  <a:pt x="1672" y="3360"/>
                </a:lnTo>
                <a:lnTo>
                  <a:pt x="1685" y="3360"/>
                </a:lnTo>
                <a:lnTo>
                  <a:pt x="1699" y="3355"/>
                </a:lnTo>
                <a:lnTo>
                  <a:pt x="1709" y="3348"/>
                </a:lnTo>
                <a:lnTo>
                  <a:pt x="1716" y="3338"/>
                </a:lnTo>
                <a:lnTo>
                  <a:pt x="1720" y="3325"/>
                </a:lnTo>
                <a:lnTo>
                  <a:pt x="1720" y="3312"/>
                </a:lnTo>
                <a:close/>
                <a:moveTo>
                  <a:pt x="482" y="2676"/>
                </a:moveTo>
                <a:lnTo>
                  <a:pt x="446" y="2631"/>
                </a:lnTo>
                <a:lnTo>
                  <a:pt x="414" y="2586"/>
                </a:lnTo>
                <a:lnTo>
                  <a:pt x="418" y="2584"/>
                </a:lnTo>
                <a:lnTo>
                  <a:pt x="422" y="2580"/>
                </a:lnTo>
                <a:lnTo>
                  <a:pt x="849" y="2137"/>
                </a:lnTo>
                <a:lnTo>
                  <a:pt x="879" y="2189"/>
                </a:lnTo>
                <a:lnTo>
                  <a:pt x="914" y="2240"/>
                </a:lnTo>
                <a:lnTo>
                  <a:pt x="952" y="2290"/>
                </a:lnTo>
                <a:lnTo>
                  <a:pt x="1000" y="2344"/>
                </a:lnTo>
                <a:lnTo>
                  <a:pt x="1050" y="2394"/>
                </a:lnTo>
                <a:lnTo>
                  <a:pt x="1105" y="2439"/>
                </a:lnTo>
                <a:lnTo>
                  <a:pt x="1161" y="2480"/>
                </a:lnTo>
                <a:lnTo>
                  <a:pt x="1220" y="2516"/>
                </a:lnTo>
                <a:lnTo>
                  <a:pt x="1280" y="2548"/>
                </a:lnTo>
                <a:lnTo>
                  <a:pt x="859" y="3007"/>
                </a:lnTo>
                <a:lnTo>
                  <a:pt x="858" y="3008"/>
                </a:lnTo>
                <a:lnTo>
                  <a:pt x="789" y="2962"/>
                </a:lnTo>
                <a:lnTo>
                  <a:pt x="722" y="2913"/>
                </a:lnTo>
                <a:lnTo>
                  <a:pt x="659" y="2859"/>
                </a:lnTo>
                <a:lnTo>
                  <a:pt x="597" y="2802"/>
                </a:lnTo>
                <a:lnTo>
                  <a:pt x="538" y="2741"/>
                </a:lnTo>
                <a:lnTo>
                  <a:pt x="482" y="2676"/>
                </a:lnTo>
                <a:close/>
                <a:moveTo>
                  <a:pt x="2577" y="2972"/>
                </a:moveTo>
                <a:lnTo>
                  <a:pt x="2134" y="2539"/>
                </a:lnTo>
                <a:lnTo>
                  <a:pt x="2134" y="2539"/>
                </a:lnTo>
                <a:lnTo>
                  <a:pt x="2195" y="2505"/>
                </a:lnTo>
                <a:lnTo>
                  <a:pt x="2253" y="2467"/>
                </a:lnTo>
                <a:lnTo>
                  <a:pt x="2310" y="2424"/>
                </a:lnTo>
                <a:lnTo>
                  <a:pt x="2363" y="2377"/>
                </a:lnTo>
                <a:lnTo>
                  <a:pt x="2412" y="2327"/>
                </a:lnTo>
                <a:lnTo>
                  <a:pt x="2456" y="2273"/>
                </a:lnTo>
                <a:lnTo>
                  <a:pt x="2497" y="2218"/>
                </a:lnTo>
                <a:lnTo>
                  <a:pt x="2533" y="2161"/>
                </a:lnTo>
                <a:lnTo>
                  <a:pt x="2565" y="2101"/>
                </a:lnTo>
                <a:lnTo>
                  <a:pt x="3009" y="2537"/>
                </a:lnTo>
                <a:lnTo>
                  <a:pt x="3013" y="2540"/>
                </a:lnTo>
                <a:lnTo>
                  <a:pt x="2969" y="2605"/>
                </a:lnTo>
                <a:lnTo>
                  <a:pt x="2921" y="2667"/>
                </a:lnTo>
                <a:lnTo>
                  <a:pt x="2870" y="2728"/>
                </a:lnTo>
                <a:lnTo>
                  <a:pt x="2815" y="2785"/>
                </a:lnTo>
                <a:lnTo>
                  <a:pt x="2757" y="2841"/>
                </a:lnTo>
                <a:lnTo>
                  <a:pt x="2695" y="2894"/>
                </a:lnTo>
                <a:lnTo>
                  <a:pt x="2640" y="2938"/>
                </a:lnTo>
                <a:lnTo>
                  <a:pt x="2582" y="2979"/>
                </a:lnTo>
                <a:lnTo>
                  <a:pt x="2580" y="2975"/>
                </a:lnTo>
                <a:lnTo>
                  <a:pt x="2577" y="2972"/>
                </a:lnTo>
                <a:close/>
                <a:moveTo>
                  <a:pt x="144" y="1922"/>
                </a:moveTo>
                <a:lnTo>
                  <a:pt x="102" y="1890"/>
                </a:lnTo>
                <a:lnTo>
                  <a:pt x="68" y="1858"/>
                </a:lnTo>
                <a:lnTo>
                  <a:pt x="40" y="1827"/>
                </a:lnTo>
                <a:lnTo>
                  <a:pt x="21" y="1795"/>
                </a:lnTo>
                <a:lnTo>
                  <a:pt x="8" y="1764"/>
                </a:lnTo>
                <a:lnTo>
                  <a:pt x="0" y="1732"/>
                </a:lnTo>
                <a:lnTo>
                  <a:pt x="0" y="1701"/>
                </a:lnTo>
                <a:lnTo>
                  <a:pt x="8" y="1669"/>
                </a:lnTo>
                <a:lnTo>
                  <a:pt x="20" y="1638"/>
                </a:lnTo>
                <a:lnTo>
                  <a:pt x="39" y="1607"/>
                </a:lnTo>
                <a:lnTo>
                  <a:pt x="65" y="1575"/>
                </a:lnTo>
                <a:lnTo>
                  <a:pt x="97" y="1543"/>
                </a:lnTo>
                <a:lnTo>
                  <a:pt x="134" y="1512"/>
                </a:lnTo>
                <a:lnTo>
                  <a:pt x="145" y="1427"/>
                </a:lnTo>
                <a:lnTo>
                  <a:pt x="161" y="1343"/>
                </a:lnTo>
                <a:lnTo>
                  <a:pt x="182" y="1260"/>
                </a:lnTo>
                <a:lnTo>
                  <a:pt x="206" y="1178"/>
                </a:lnTo>
                <a:lnTo>
                  <a:pt x="236" y="1098"/>
                </a:lnTo>
                <a:lnTo>
                  <a:pt x="270" y="1019"/>
                </a:lnTo>
                <a:lnTo>
                  <a:pt x="308" y="941"/>
                </a:lnTo>
                <a:lnTo>
                  <a:pt x="351" y="865"/>
                </a:lnTo>
                <a:lnTo>
                  <a:pt x="798" y="1302"/>
                </a:lnTo>
                <a:lnTo>
                  <a:pt x="802" y="1305"/>
                </a:lnTo>
                <a:lnTo>
                  <a:pt x="807" y="1307"/>
                </a:lnTo>
                <a:lnTo>
                  <a:pt x="782" y="1377"/>
                </a:lnTo>
                <a:lnTo>
                  <a:pt x="761" y="1447"/>
                </a:lnTo>
                <a:lnTo>
                  <a:pt x="747" y="1519"/>
                </a:lnTo>
                <a:lnTo>
                  <a:pt x="737" y="1591"/>
                </a:lnTo>
                <a:lnTo>
                  <a:pt x="734" y="1664"/>
                </a:lnTo>
                <a:lnTo>
                  <a:pt x="735" y="1738"/>
                </a:lnTo>
                <a:lnTo>
                  <a:pt x="742" y="1811"/>
                </a:lnTo>
                <a:lnTo>
                  <a:pt x="755" y="1884"/>
                </a:lnTo>
                <a:lnTo>
                  <a:pt x="774" y="1955"/>
                </a:lnTo>
                <a:lnTo>
                  <a:pt x="797" y="2026"/>
                </a:lnTo>
                <a:lnTo>
                  <a:pt x="828" y="2095"/>
                </a:lnTo>
                <a:lnTo>
                  <a:pt x="824" y="2097"/>
                </a:lnTo>
                <a:lnTo>
                  <a:pt x="820" y="2099"/>
                </a:lnTo>
                <a:lnTo>
                  <a:pt x="817" y="2101"/>
                </a:lnTo>
                <a:lnTo>
                  <a:pt x="387" y="2547"/>
                </a:lnTo>
                <a:lnTo>
                  <a:pt x="387" y="2547"/>
                </a:lnTo>
                <a:lnTo>
                  <a:pt x="341" y="2474"/>
                </a:lnTo>
                <a:lnTo>
                  <a:pt x="299" y="2398"/>
                </a:lnTo>
                <a:lnTo>
                  <a:pt x="262" y="2322"/>
                </a:lnTo>
                <a:lnTo>
                  <a:pt x="230" y="2244"/>
                </a:lnTo>
                <a:lnTo>
                  <a:pt x="201" y="2165"/>
                </a:lnTo>
                <a:lnTo>
                  <a:pt x="178" y="2085"/>
                </a:lnTo>
                <a:lnTo>
                  <a:pt x="158" y="2003"/>
                </a:lnTo>
                <a:lnTo>
                  <a:pt x="144" y="1922"/>
                </a:lnTo>
                <a:close/>
                <a:moveTo>
                  <a:pt x="3040" y="2500"/>
                </a:moveTo>
                <a:lnTo>
                  <a:pt x="2594" y="2061"/>
                </a:lnTo>
                <a:lnTo>
                  <a:pt x="2590" y="2058"/>
                </a:lnTo>
                <a:lnTo>
                  <a:pt x="2586" y="2056"/>
                </a:lnTo>
                <a:lnTo>
                  <a:pt x="2611" y="1988"/>
                </a:lnTo>
                <a:lnTo>
                  <a:pt x="2632" y="1918"/>
                </a:lnTo>
                <a:lnTo>
                  <a:pt x="2647" y="1848"/>
                </a:lnTo>
                <a:lnTo>
                  <a:pt x="2657" y="1776"/>
                </a:lnTo>
                <a:lnTo>
                  <a:pt x="2661" y="1704"/>
                </a:lnTo>
                <a:lnTo>
                  <a:pt x="2661" y="1631"/>
                </a:lnTo>
                <a:lnTo>
                  <a:pt x="2655" y="1560"/>
                </a:lnTo>
                <a:lnTo>
                  <a:pt x="2643" y="1488"/>
                </a:lnTo>
                <a:lnTo>
                  <a:pt x="2627" y="1416"/>
                </a:lnTo>
                <a:lnTo>
                  <a:pt x="2604" y="1346"/>
                </a:lnTo>
                <a:lnTo>
                  <a:pt x="2575" y="1278"/>
                </a:lnTo>
                <a:lnTo>
                  <a:pt x="2578" y="1276"/>
                </a:lnTo>
                <a:lnTo>
                  <a:pt x="2581" y="1272"/>
                </a:lnTo>
                <a:lnTo>
                  <a:pt x="3009" y="809"/>
                </a:lnTo>
                <a:lnTo>
                  <a:pt x="3060" y="892"/>
                </a:lnTo>
                <a:lnTo>
                  <a:pt x="3105" y="977"/>
                </a:lnTo>
                <a:lnTo>
                  <a:pt x="3145" y="1064"/>
                </a:lnTo>
                <a:lnTo>
                  <a:pt x="3180" y="1152"/>
                </a:lnTo>
                <a:lnTo>
                  <a:pt x="3209" y="1243"/>
                </a:lnTo>
                <a:lnTo>
                  <a:pt x="3233" y="1334"/>
                </a:lnTo>
                <a:lnTo>
                  <a:pt x="3250" y="1426"/>
                </a:lnTo>
                <a:lnTo>
                  <a:pt x="3262" y="1519"/>
                </a:lnTo>
                <a:lnTo>
                  <a:pt x="3300" y="1551"/>
                </a:lnTo>
                <a:lnTo>
                  <a:pt x="3331" y="1585"/>
                </a:lnTo>
                <a:lnTo>
                  <a:pt x="3356" y="1618"/>
                </a:lnTo>
                <a:lnTo>
                  <a:pt x="3374" y="1651"/>
                </a:lnTo>
                <a:lnTo>
                  <a:pt x="3384" y="1684"/>
                </a:lnTo>
                <a:lnTo>
                  <a:pt x="3388" y="1718"/>
                </a:lnTo>
                <a:lnTo>
                  <a:pt x="3384" y="1750"/>
                </a:lnTo>
                <a:lnTo>
                  <a:pt x="3373" y="1783"/>
                </a:lnTo>
                <a:lnTo>
                  <a:pt x="3355" y="1816"/>
                </a:lnTo>
                <a:lnTo>
                  <a:pt x="3328" y="1849"/>
                </a:lnTo>
                <a:lnTo>
                  <a:pt x="3294" y="1883"/>
                </a:lnTo>
                <a:lnTo>
                  <a:pt x="3252" y="1915"/>
                </a:lnTo>
                <a:lnTo>
                  <a:pt x="3237" y="2003"/>
                </a:lnTo>
                <a:lnTo>
                  <a:pt x="3216" y="2089"/>
                </a:lnTo>
                <a:lnTo>
                  <a:pt x="3191" y="2175"/>
                </a:lnTo>
                <a:lnTo>
                  <a:pt x="3160" y="2258"/>
                </a:lnTo>
                <a:lnTo>
                  <a:pt x="3124" y="2341"/>
                </a:lnTo>
                <a:lnTo>
                  <a:pt x="3084" y="2421"/>
                </a:lnTo>
                <a:lnTo>
                  <a:pt x="3040" y="2500"/>
                </a:lnTo>
                <a:close/>
                <a:moveTo>
                  <a:pt x="97" y="1714"/>
                </a:moveTo>
                <a:lnTo>
                  <a:pt x="93" y="1702"/>
                </a:lnTo>
                <a:lnTo>
                  <a:pt x="84" y="1692"/>
                </a:lnTo>
                <a:lnTo>
                  <a:pt x="74" y="1685"/>
                </a:lnTo>
                <a:lnTo>
                  <a:pt x="62" y="1681"/>
                </a:lnTo>
                <a:lnTo>
                  <a:pt x="49" y="1681"/>
                </a:lnTo>
                <a:lnTo>
                  <a:pt x="36" y="1685"/>
                </a:lnTo>
                <a:lnTo>
                  <a:pt x="25" y="1693"/>
                </a:lnTo>
                <a:lnTo>
                  <a:pt x="18" y="1703"/>
                </a:lnTo>
                <a:lnTo>
                  <a:pt x="14" y="1715"/>
                </a:lnTo>
                <a:lnTo>
                  <a:pt x="14" y="1729"/>
                </a:lnTo>
                <a:lnTo>
                  <a:pt x="19" y="1741"/>
                </a:lnTo>
                <a:lnTo>
                  <a:pt x="26" y="1751"/>
                </a:lnTo>
                <a:lnTo>
                  <a:pt x="36" y="1760"/>
                </a:lnTo>
                <a:lnTo>
                  <a:pt x="49" y="1764"/>
                </a:lnTo>
                <a:lnTo>
                  <a:pt x="62" y="1764"/>
                </a:lnTo>
                <a:lnTo>
                  <a:pt x="75" y="1759"/>
                </a:lnTo>
                <a:lnTo>
                  <a:pt x="85" y="1751"/>
                </a:lnTo>
                <a:lnTo>
                  <a:pt x="93" y="1741"/>
                </a:lnTo>
                <a:lnTo>
                  <a:pt x="97" y="1729"/>
                </a:lnTo>
                <a:lnTo>
                  <a:pt x="97" y="1714"/>
                </a:lnTo>
                <a:close/>
                <a:moveTo>
                  <a:pt x="3374" y="1729"/>
                </a:moveTo>
                <a:lnTo>
                  <a:pt x="3374" y="1715"/>
                </a:lnTo>
                <a:lnTo>
                  <a:pt x="3370" y="1703"/>
                </a:lnTo>
                <a:lnTo>
                  <a:pt x="3363" y="1693"/>
                </a:lnTo>
                <a:lnTo>
                  <a:pt x="3352" y="1685"/>
                </a:lnTo>
                <a:lnTo>
                  <a:pt x="3339" y="1681"/>
                </a:lnTo>
                <a:lnTo>
                  <a:pt x="3326" y="1681"/>
                </a:lnTo>
                <a:lnTo>
                  <a:pt x="3314" y="1685"/>
                </a:lnTo>
                <a:lnTo>
                  <a:pt x="3303" y="1692"/>
                </a:lnTo>
                <a:lnTo>
                  <a:pt x="3295" y="1702"/>
                </a:lnTo>
                <a:lnTo>
                  <a:pt x="3291" y="1714"/>
                </a:lnTo>
                <a:lnTo>
                  <a:pt x="3291" y="1729"/>
                </a:lnTo>
                <a:lnTo>
                  <a:pt x="3295" y="1741"/>
                </a:lnTo>
                <a:lnTo>
                  <a:pt x="3302" y="1751"/>
                </a:lnTo>
                <a:lnTo>
                  <a:pt x="3313" y="1759"/>
                </a:lnTo>
                <a:lnTo>
                  <a:pt x="3326" y="1764"/>
                </a:lnTo>
                <a:lnTo>
                  <a:pt x="3339" y="1764"/>
                </a:lnTo>
                <a:lnTo>
                  <a:pt x="3352" y="1760"/>
                </a:lnTo>
                <a:lnTo>
                  <a:pt x="3362" y="1751"/>
                </a:lnTo>
                <a:lnTo>
                  <a:pt x="3369" y="1741"/>
                </a:lnTo>
                <a:lnTo>
                  <a:pt x="3374" y="1729"/>
                </a:lnTo>
                <a:close/>
                <a:moveTo>
                  <a:pt x="827" y="1263"/>
                </a:moveTo>
                <a:lnTo>
                  <a:pt x="377" y="824"/>
                </a:lnTo>
                <a:lnTo>
                  <a:pt x="422" y="759"/>
                </a:lnTo>
                <a:lnTo>
                  <a:pt x="470" y="694"/>
                </a:lnTo>
                <a:lnTo>
                  <a:pt x="522" y="633"/>
                </a:lnTo>
                <a:lnTo>
                  <a:pt x="578" y="574"/>
                </a:lnTo>
                <a:lnTo>
                  <a:pt x="637" y="517"/>
                </a:lnTo>
                <a:lnTo>
                  <a:pt x="700" y="462"/>
                </a:lnTo>
                <a:lnTo>
                  <a:pt x="755" y="419"/>
                </a:lnTo>
                <a:lnTo>
                  <a:pt x="811" y="379"/>
                </a:lnTo>
                <a:lnTo>
                  <a:pt x="813" y="380"/>
                </a:lnTo>
                <a:lnTo>
                  <a:pt x="1260" y="819"/>
                </a:lnTo>
                <a:lnTo>
                  <a:pt x="1199" y="852"/>
                </a:lnTo>
                <a:lnTo>
                  <a:pt x="1142" y="890"/>
                </a:lnTo>
                <a:lnTo>
                  <a:pt x="1085" y="933"/>
                </a:lnTo>
                <a:lnTo>
                  <a:pt x="1031" y="980"/>
                </a:lnTo>
                <a:lnTo>
                  <a:pt x="982" y="1031"/>
                </a:lnTo>
                <a:lnTo>
                  <a:pt x="936" y="1086"/>
                </a:lnTo>
                <a:lnTo>
                  <a:pt x="895" y="1143"/>
                </a:lnTo>
                <a:lnTo>
                  <a:pt x="859" y="1202"/>
                </a:lnTo>
                <a:lnTo>
                  <a:pt x="827" y="1263"/>
                </a:lnTo>
                <a:close/>
                <a:moveTo>
                  <a:pt x="2443" y="1066"/>
                </a:moveTo>
                <a:lnTo>
                  <a:pt x="2397" y="1014"/>
                </a:lnTo>
                <a:lnTo>
                  <a:pt x="2348" y="965"/>
                </a:lnTo>
                <a:lnTo>
                  <a:pt x="2295" y="921"/>
                </a:lnTo>
                <a:lnTo>
                  <a:pt x="2241" y="881"/>
                </a:lnTo>
                <a:lnTo>
                  <a:pt x="2185" y="845"/>
                </a:lnTo>
                <a:lnTo>
                  <a:pt x="2125" y="814"/>
                </a:lnTo>
                <a:lnTo>
                  <a:pt x="2557" y="367"/>
                </a:lnTo>
                <a:lnTo>
                  <a:pt x="2560" y="363"/>
                </a:lnTo>
                <a:lnTo>
                  <a:pt x="2624" y="407"/>
                </a:lnTo>
                <a:lnTo>
                  <a:pt x="2686" y="455"/>
                </a:lnTo>
                <a:lnTo>
                  <a:pt x="2747" y="506"/>
                </a:lnTo>
                <a:lnTo>
                  <a:pt x="2805" y="561"/>
                </a:lnTo>
                <a:lnTo>
                  <a:pt x="2860" y="619"/>
                </a:lnTo>
                <a:lnTo>
                  <a:pt x="2914" y="681"/>
                </a:lnTo>
                <a:lnTo>
                  <a:pt x="2949" y="724"/>
                </a:lnTo>
                <a:lnTo>
                  <a:pt x="2980" y="769"/>
                </a:lnTo>
                <a:lnTo>
                  <a:pt x="2554" y="1232"/>
                </a:lnTo>
                <a:lnTo>
                  <a:pt x="2521" y="1175"/>
                </a:lnTo>
                <a:lnTo>
                  <a:pt x="2484" y="1120"/>
                </a:lnTo>
                <a:lnTo>
                  <a:pt x="2443" y="1066"/>
                </a:lnTo>
                <a:close/>
                <a:moveTo>
                  <a:pt x="1300" y="790"/>
                </a:moveTo>
                <a:lnTo>
                  <a:pt x="853" y="352"/>
                </a:lnTo>
                <a:lnTo>
                  <a:pt x="926" y="308"/>
                </a:lnTo>
                <a:lnTo>
                  <a:pt x="1002" y="268"/>
                </a:lnTo>
                <a:lnTo>
                  <a:pt x="1079" y="232"/>
                </a:lnTo>
                <a:lnTo>
                  <a:pt x="1157" y="201"/>
                </a:lnTo>
                <a:lnTo>
                  <a:pt x="1236" y="174"/>
                </a:lnTo>
                <a:lnTo>
                  <a:pt x="1317" y="152"/>
                </a:lnTo>
                <a:lnTo>
                  <a:pt x="1398" y="134"/>
                </a:lnTo>
                <a:lnTo>
                  <a:pt x="1480" y="121"/>
                </a:lnTo>
                <a:lnTo>
                  <a:pt x="1511" y="85"/>
                </a:lnTo>
                <a:lnTo>
                  <a:pt x="1543" y="56"/>
                </a:lnTo>
                <a:lnTo>
                  <a:pt x="1573" y="33"/>
                </a:lnTo>
                <a:lnTo>
                  <a:pt x="1605" y="15"/>
                </a:lnTo>
                <a:lnTo>
                  <a:pt x="1636" y="5"/>
                </a:lnTo>
                <a:lnTo>
                  <a:pt x="1668" y="0"/>
                </a:lnTo>
                <a:lnTo>
                  <a:pt x="1700" y="2"/>
                </a:lnTo>
                <a:lnTo>
                  <a:pt x="1730" y="11"/>
                </a:lnTo>
                <a:lnTo>
                  <a:pt x="1762" y="27"/>
                </a:lnTo>
                <a:lnTo>
                  <a:pt x="1793" y="48"/>
                </a:lnTo>
                <a:lnTo>
                  <a:pt x="1825" y="78"/>
                </a:lnTo>
                <a:lnTo>
                  <a:pt x="1855" y="114"/>
                </a:lnTo>
                <a:lnTo>
                  <a:pt x="1943" y="125"/>
                </a:lnTo>
                <a:lnTo>
                  <a:pt x="2029" y="141"/>
                </a:lnTo>
                <a:lnTo>
                  <a:pt x="2114" y="162"/>
                </a:lnTo>
                <a:lnTo>
                  <a:pt x="2198" y="188"/>
                </a:lnTo>
                <a:lnTo>
                  <a:pt x="2281" y="217"/>
                </a:lnTo>
                <a:lnTo>
                  <a:pt x="2362" y="252"/>
                </a:lnTo>
                <a:lnTo>
                  <a:pt x="2442" y="292"/>
                </a:lnTo>
                <a:lnTo>
                  <a:pt x="2519" y="336"/>
                </a:lnTo>
                <a:lnTo>
                  <a:pt x="2085" y="786"/>
                </a:lnTo>
                <a:lnTo>
                  <a:pt x="2082" y="789"/>
                </a:lnTo>
                <a:lnTo>
                  <a:pt x="2081" y="793"/>
                </a:lnTo>
                <a:lnTo>
                  <a:pt x="2013" y="767"/>
                </a:lnTo>
                <a:lnTo>
                  <a:pt x="1944" y="745"/>
                </a:lnTo>
                <a:lnTo>
                  <a:pt x="1873" y="730"/>
                </a:lnTo>
                <a:lnTo>
                  <a:pt x="1802" y="720"/>
                </a:lnTo>
                <a:lnTo>
                  <a:pt x="1729" y="715"/>
                </a:lnTo>
                <a:lnTo>
                  <a:pt x="1657" y="715"/>
                </a:lnTo>
                <a:lnTo>
                  <a:pt x="1586" y="720"/>
                </a:lnTo>
                <a:lnTo>
                  <a:pt x="1514" y="731"/>
                </a:lnTo>
                <a:lnTo>
                  <a:pt x="1442" y="747"/>
                </a:lnTo>
                <a:lnTo>
                  <a:pt x="1372" y="770"/>
                </a:lnTo>
                <a:lnTo>
                  <a:pt x="1304" y="798"/>
                </a:lnTo>
                <a:lnTo>
                  <a:pt x="1302" y="794"/>
                </a:lnTo>
                <a:lnTo>
                  <a:pt x="1300" y="790"/>
                </a:lnTo>
                <a:close/>
                <a:moveTo>
                  <a:pt x="1720" y="62"/>
                </a:moveTo>
                <a:lnTo>
                  <a:pt x="1720" y="49"/>
                </a:lnTo>
                <a:lnTo>
                  <a:pt x="1716" y="37"/>
                </a:lnTo>
                <a:lnTo>
                  <a:pt x="1709" y="27"/>
                </a:lnTo>
                <a:lnTo>
                  <a:pt x="1699" y="18"/>
                </a:lnTo>
                <a:lnTo>
                  <a:pt x="1685" y="14"/>
                </a:lnTo>
                <a:lnTo>
                  <a:pt x="1672" y="14"/>
                </a:lnTo>
                <a:lnTo>
                  <a:pt x="1660" y="18"/>
                </a:lnTo>
                <a:lnTo>
                  <a:pt x="1649" y="26"/>
                </a:lnTo>
                <a:lnTo>
                  <a:pt x="1642" y="36"/>
                </a:lnTo>
                <a:lnTo>
                  <a:pt x="1637" y="49"/>
                </a:lnTo>
                <a:lnTo>
                  <a:pt x="1637" y="62"/>
                </a:lnTo>
                <a:lnTo>
                  <a:pt x="1641" y="75"/>
                </a:lnTo>
                <a:lnTo>
                  <a:pt x="1648" y="85"/>
                </a:lnTo>
                <a:lnTo>
                  <a:pt x="1660" y="93"/>
                </a:lnTo>
                <a:lnTo>
                  <a:pt x="1672" y="97"/>
                </a:lnTo>
                <a:lnTo>
                  <a:pt x="1685" y="97"/>
                </a:lnTo>
                <a:lnTo>
                  <a:pt x="1697" y="93"/>
                </a:lnTo>
                <a:lnTo>
                  <a:pt x="1708" y="86"/>
                </a:lnTo>
                <a:lnTo>
                  <a:pt x="1716" y="76"/>
                </a:lnTo>
                <a:lnTo>
                  <a:pt x="1720" y="6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2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1000" fill="hold"/>
                                        <p:tgtEl>
                                          <p:spTgt spid="22"/>
                                        </p:tgtEl>
                                        <p:attrNameLst>
                                          <p:attrName>ppt_w</p:attrName>
                                        </p:attrNameLst>
                                      </p:cBhvr>
                                      <p:tavLst>
                                        <p:tav tm="0">
                                          <p:val>
                                            <p:fltVal val="0"/>
                                          </p:val>
                                        </p:tav>
                                        <p:tav tm="100000">
                                          <p:val>
                                            <p:strVal val="#ppt_w"/>
                                          </p:val>
                                        </p:tav>
                                      </p:tavLst>
                                    </p:anim>
                                    <p:anim calcmode="lin" valueType="num">
                                      <p:cBhvr>
                                        <p:cTn id="12" dur="1000" fill="hold"/>
                                        <p:tgtEl>
                                          <p:spTgt spid="22"/>
                                        </p:tgtEl>
                                        <p:attrNameLst>
                                          <p:attrName>ppt_h</p:attrName>
                                        </p:attrNameLst>
                                      </p:cBhvr>
                                      <p:tavLst>
                                        <p:tav tm="0">
                                          <p:val>
                                            <p:fltVal val="0"/>
                                          </p:val>
                                        </p:tav>
                                        <p:tav tm="100000">
                                          <p:val>
                                            <p:strVal val="#ppt_h"/>
                                          </p:val>
                                        </p:tav>
                                      </p:tavLst>
                                    </p:anim>
                                    <p:animEffect transition="in" filter="fade">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10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up)">
                                      <p:cBhvr>
                                        <p:cTn id="23" dur="10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right)">
                                      <p:cBhvr>
                                        <p:cTn id="28" dur="1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right)">
                                      <p:cBhvr>
                                        <p:cTn id="33" dur="10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1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right)">
                                      <p:cBhvr>
                                        <p:cTn id="4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95313" y="863045"/>
            <a:ext cx="6456118"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for instance</a:t>
            </a:r>
          </a:p>
        </p:txBody>
      </p:sp>
      <p:sp>
        <p:nvSpPr>
          <p:cNvPr id="7" name="TextBox 6">
            <a:extLst>
              <a:ext uri="{FF2B5EF4-FFF2-40B4-BE49-F238E27FC236}">
                <a16:creationId xmlns:a16="http://schemas.microsoft.com/office/drawing/2014/main" xmlns="" id="{A9610F7C-49B2-1F48-96D5-CD6485BECD58}"/>
              </a:ext>
            </a:extLst>
          </p:cNvPr>
          <p:cNvSpPr txBox="1"/>
          <p:nvPr/>
        </p:nvSpPr>
        <p:spPr>
          <a:xfrm>
            <a:off x="725354" y="1837465"/>
            <a:ext cx="10916917" cy="769441"/>
          </a:xfrm>
          <a:prstGeom prst="rect">
            <a:avLst/>
          </a:prstGeom>
          <a:noFill/>
        </p:spPr>
        <p:txBody>
          <a:bodyPr wrap="square" rtlCol="0">
            <a:spAutoFit/>
          </a:bodyPr>
          <a:lstStyle/>
          <a:p>
            <a:pPr fontAlgn="base"/>
            <a:r>
              <a:rPr lang="en-CA" sz="2200" dirty="0">
                <a:latin typeface="Arial"/>
                <a:cs typeface="Arial"/>
              </a:rPr>
              <a:t>In </a:t>
            </a:r>
            <a:r>
              <a:rPr lang="en-CA" sz="2200" b="1" dirty="0">
                <a:latin typeface="Arial"/>
                <a:cs typeface="Arial"/>
              </a:rPr>
              <a:t>Calgary</a:t>
            </a:r>
            <a:r>
              <a:rPr lang="en-CA" sz="2200" dirty="0">
                <a:latin typeface="Arial"/>
                <a:cs typeface="Arial"/>
              </a:rPr>
              <a:t>, Housing First programs make up &lt;</a:t>
            </a:r>
            <a:r>
              <a:rPr lang="en-CA" sz="2200" b="1" dirty="0">
                <a:latin typeface="Arial"/>
                <a:cs typeface="Arial"/>
              </a:rPr>
              <a:t>0.5% </a:t>
            </a:r>
            <a:r>
              <a:rPr lang="en-CA" sz="2200" dirty="0">
                <a:latin typeface="Arial"/>
                <a:cs typeface="Arial"/>
              </a:rPr>
              <a:t>of the services available to those at risk/experiencing homelessness and their  </a:t>
            </a:r>
            <a:r>
              <a:rPr lang="en-CA" sz="2200" b="1" dirty="0">
                <a:latin typeface="Arial"/>
                <a:cs typeface="Arial"/>
              </a:rPr>
              <a:t>$1 billion </a:t>
            </a:r>
            <a:r>
              <a:rPr lang="en-CA" sz="2200" dirty="0">
                <a:latin typeface="Arial"/>
                <a:cs typeface="Arial"/>
              </a:rPr>
              <a:t>annual budget. </a:t>
            </a:r>
          </a:p>
        </p:txBody>
      </p:sp>
      <p:sp>
        <p:nvSpPr>
          <p:cNvPr id="8" name="Slide Number Placeholder 5">
            <a:extLst>
              <a:ext uri="{FF2B5EF4-FFF2-40B4-BE49-F238E27FC236}">
                <a16:creationId xmlns:a16="http://schemas.microsoft.com/office/drawing/2014/main" xmlns="" id="{05720436-3C3B-DA45-873A-61E26288DF4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CC2501-E2D8-4EAE-9252-FB7FD6A786E7}" type="slidenum">
              <a:rPr lang="en-US" sz="1400" smtClean="0">
                <a:latin typeface="Arial" panose="020B0604020202020204" pitchFamily="34" charset="0"/>
                <a:cs typeface="Arial" panose="020B0604020202020204" pitchFamily="34" charset="0"/>
              </a:rPr>
              <a:pPr/>
              <a:t>8</a:t>
            </a:fld>
            <a:endParaRPr lang="en-US"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5DB99CE-CD7C-C046-A72C-3FB596150F4D}"/>
              </a:ext>
            </a:extLst>
          </p:cNvPr>
          <p:cNvSpPr/>
          <p:nvPr/>
        </p:nvSpPr>
        <p:spPr>
          <a:xfrm>
            <a:off x="10272584" y="3527355"/>
            <a:ext cx="1754316"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WITHOUT private or informal services.</a:t>
            </a:r>
          </a:p>
        </p:txBody>
      </p:sp>
      <p:graphicFrame>
        <p:nvGraphicFramePr>
          <p:cNvPr id="3" name="Chart 2">
            <a:extLst>
              <a:ext uri="{FF2B5EF4-FFF2-40B4-BE49-F238E27FC236}">
                <a16:creationId xmlns:a16="http://schemas.microsoft.com/office/drawing/2014/main" xmlns="" id="{B160AFDD-34F0-F948-B4C1-1C0D2EAE255A}"/>
              </a:ext>
            </a:extLst>
          </p:cNvPr>
          <p:cNvGraphicFramePr/>
          <p:nvPr>
            <p:extLst/>
          </p:nvPr>
        </p:nvGraphicFramePr>
        <p:xfrm>
          <a:off x="-450304" y="2804822"/>
          <a:ext cx="10606675" cy="384572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Elbow Connector 5">
            <a:extLst>
              <a:ext uri="{FF2B5EF4-FFF2-40B4-BE49-F238E27FC236}">
                <a16:creationId xmlns:a16="http://schemas.microsoft.com/office/drawing/2014/main" xmlns="" id="{329EF9B5-F910-A04F-A53F-A568E4CF5181}"/>
              </a:ext>
            </a:extLst>
          </p:cNvPr>
          <p:cNvCxnSpPr>
            <a:cxnSpLocks/>
            <a:endCxn id="2" idx="1"/>
          </p:cNvCxnSpPr>
          <p:nvPr/>
        </p:nvCxnSpPr>
        <p:spPr>
          <a:xfrm>
            <a:off x="9144000" y="3113903"/>
            <a:ext cx="1128584" cy="1013617"/>
          </a:xfrm>
          <a:prstGeom prst="bentConnector3">
            <a:avLst/>
          </a:prstGeom>
          <a:ln>
            <a:solidFill>
              <a:srgbClr val="2A3D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1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20F467AE-82F5-EC4F-B538-100ED55A07C6}"/>
              </a:ext>
            </a:extLst>
          </p:cNvPr>
          <p:cNvSpPr txBox="1">
            <a:spLocks/>
          </p:cNvSpPr>
          <p:nvPr/>
        </p:nvSpPr>
        <p:spPr bwMode="auto">
          <a:xfrm>
            <a:off x="543260" y="627608"/>
            <a:ext cx="11684612"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mbria" charset="0"/>
                <a:ea typeface="ＭＳ Ｐゴシック" charset="0"/>
                <a:cs typeface="ＭＳ Ｐゴシック" charset="0"/>
              </a:defRPr>
            </a:lvl9pPr>
          </a:lstStyle>
          <a:p>
            <a:pPr algn="l"/>
            <a:r>
              <a:rPr lang="en-US" b="1" i="0" cap="all" dirty="0">
                <a:solidFill>
                  <a:schemeClr val="accent1">
                    <a:lumMod val="50000"/>
                  </a:schemeClr>
                </a:solidFill>
                <a:latin typeface="Arial"/>
                <a:cs typeface="Arial"/>
              </a:rPr>
              <a:t>Making Coordinated access work</a:t>
            </a:r>
          </a:p>
        </p:txBody>
      </p:sp>
      <p:sp>
        <p:nvSpPr>
          <p:cNvPr id="8" name="Slide Number Placeholder 5">
            <a:extLst>
              <a:ext uri="{FF2B5EF4-FFF2-40B4-BE49-F238E27FC236}">
                <a16:creationId xmlns:a16="http://schemas.microsoft.com/office/drawing/2014/main" xmlns="" id="{05720436-3C3B-DA45-873A-61E26288DF4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CC2501-E2D8-4EAE-9252-FB7FD6A786E7}" type="slidenum">
              <a:rPr lang="en-US" sz="1400" smtClean="0">
                <a:latin typeface="Arial" panose="020B0604020202020204" pitchFamily="34" charset="0"/>
                <a:cs typeface="Arial" panose="020B0604020202020204" pitchFamily="34" charset="0"/>
              </a:rPr>
              <a:pPr/>
              <a:t>9</a:t>
            </a:fld>
            <a:endParaRPr lang="en-US" sz="1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5D4C8728-0904-C241-9137-05D02BBB1CCF}"/>
              </a:ext>
            </a:extLst>
          </p:cNvPr>
          <p:cNvGrpSpPr/>
          <p:nvPr/>
        </p:nvGrpSpPr>
        <p:grpSpPr>
          <a:xfrm>
            <a:off x="5800802" y="2006045"/>
            <a:ext cx="4269438" cy="4041843"/>
            <a:chOff x="4269651" y="1569279"/>
            <a:chExt cx="4269438" cy="4041843"/>
          </a:xfrm>
        </p:grpSpPr>
        <p:sp>
          <p:nvSpPr>
            <p:cNvPr id="9" name="Rectangle 8">
              <a:extLst>
                <a:ext uri="{FF2B5EF4-FFF2-40B4-BE49-F238E27FC236}">
                  <a16:creationId xmlns:a16="http://schemas.microsoft.com/office/drawing/2014/main" xmlns="" id="{0CD12F81-8F5F-EC4C-A2B2-0A57A946C498}"/>
                </a:ext>
              </a:extLst>
            </p:cNvPr>
            <p:cNvSpPr/>
            <p:nvPr/>
          </p:nvSpPr>
          <p:spPr>
            <a:xfrm>
              <a:off x="4572000" y="1569279"/>
              <a:ext cx="3967089" cy="4041843"/>
            </a:xfrm>
            <a:prstGeom prst="rect">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1BB708E-F906-5644-B112-3AF42FA75347}"/>
                </a:ext>
              </a:extLst>
            </p:cNvPr>
            <p:cNvGrpSpPr/>
            <p:nvPr/>
          </p:nvGrpSpPr>
          <p:grpSpPr>
            <a:xfrm flipH="1">
              <a:off x="4269651" y="4435811"/>
              <a:ext cx="537827" cy="812835"/>
              <a:chOff x="4438487" y="1489746"/>
              <a:chExt cx="537827" cy="812835"/>
            </a:xfrm>
          </p:grpSpPr>
          <p:sp>
            <p:nvSpPr>
              <p:cNvPr id="11" name="Isosceles Triangle 25">
                <a:extLst>
                  <a:ext uri="{FF2B5EF4-FFF2-40B4-BE49-F238E27FC236}">
                    <a16:creationId xmlns:a16="http://schemas.microsoft.com/office/drawing/2014/main" xmlns="" id="{1E560D0D-E332-7E4F-8ED5-09A9266ED805}"/>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26">
                <a:extLst>
                  <a:ext uri="{FF2B5EF4-FFF2-40B4-BE49-F238E27FC236}">
                    <a16:creationId xmlns:a16="http://schemas.microsoft.com/office/drawing/2014/main" xmlns="" id="{28F47FE1-1AC8-9D44-B6D4-D73A90C81719}"/>
                  </a:ext>
                </a:extLst>
              </p:cNvPr>
              <p:cNvSpPr/>
              <p:nvPr/>
            </p:nvSpPr>
            <p:spPr>
              <a:xfrm rot="5298448">
                <a:off x="4283396" y="1706236"/>
                <a:ext cx="666139" cy="355957"/>
              </a:xfrm>
              <a:prstGeom prst="triangle">
                <a:avLst/>
              </a:prstGeom>
              <a:solidFill>
                <a:srgbClr val="A9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Rectangle 12">
            <a:extLst>
              <a:ext uri="{FF2B5EF4-FFF2-40B4-BE49-F238E27FC236}">
                <a16:creationId xmlns:a16="http://schemas.microsoft.com/office/drawing/2014/main" xmlns="" id="{B34F6FF2-E80C-FF4E-A758-4E3DA9A15A1B}"/>
              </a:ext>
            </a:extLst>
          </p:cNvPr>
          <p:cNvSpPr/>
          <p:nvPr/>
        </p:nvSpPr>
        <p:spPr>
          <a:xfrm>
            <a:off x="6345893" y="2389117"/>
            <a:ext cx="3668098" cy="3539430"/>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Your real-time </a:t>
            </a:r>
            <a:r>
              <a:rPr lang="en-US" sz="2800" b="1" dirty="0">
                <a:solidFill>
                  <a:schemeClr val="bg1"/>
                </a:solidFill>
                <a:latin typeface="Arial" panose="020B0604020202020204" pitchFamily="34" charset="0"/>
                <a:cs typeface="Arial" panose="020B0604020202020204" pitchFamily="34" charset="0"/>
              </a:rPr>
              <a:t>System Map</a:t>
            </a:r>
            <a:r>
              <a:rPr lang="en-US" sz="2400" b="1" dirty="0">
                <a:solidFill>
                  <a:schemeClr val="bg1"/>
                </a:solidFill>
                <a:latin typeface="Arial" panose="020B0604020202020204" pitchFamily="34" charset="0"/>
                <a:cs typeface="Arial" panose="020B0604020202020204" pitchFamily="34" charset="0"/>
              </a:rPr>
              <a:t> tells you what you have available.</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It also allows you to leverage what your entire community has, not just what you fund/operate.  </a:t>
            </a:r>
          </a:p>
        </p:txBody>
      </p:sp>
      <p:grpSp>
        <p:nvGrpSpPr>
          <p:cNvPr id="14" name="Group 13">
            <a:extLst>
              <a:ext uri="{FF2B5EF4-FFF2-40B4-BE49-F238E27FC236}">
                <a16:creationId xmlns:a16="http://schemas.microsoft.com/office/drawing/2014/main" xmlns="" id="{5B1177E8-AA50-CB41-9468-D7A983655110}"/>
              </a:ext>
            </a:extLst>
          </p:cNvPr>
          <p:cNvGrpSpPr/>
          <p:nvPr/>
        </p:nvGrpSpPr>
        <p:grpSpPr>
          <a:xfrm>
            <a:off x="2005845" y="2006045"/>
            <a:ext cx="4367833" cy="4041843"/>
            <a:chOff x="474693" y="1569279"/>
            <a:chExt cx="4367833" cy="4041843"/>
          </a:xfrm>
        </p:grpSpPr>
        <p:sp>
          <p:nvSpPr>
            <p:cNvPr id="15" name="Rectangle 14">
              <a:extLst>
                <a:ext uri="{FF2B5EF4-FFF2-40B4-BE49-F238E27FC236}">
                  <a16:creationId xmlns:a16="http://schemas.microsoft.com/office/drawing/2014/main" xmlns="" id="{22C33E04-1282-8C4F-AAFC-A62EBAB84327}"/>
                </a:ext>
              </a:extLst>
            </p:cNvPr>
            <p:cNvSpPr/>
            <p:nvPr/>
          </p:nvSpPr>
          <p:spPr>
            <a:xfrm>
              <a:off x="474693" y="1569279"/>
              <a:ext cx="3967089" cy="4041843"/>
            </a:xfrm>
            <a:prstGeom prst="rect">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6" name="Group 15">
              <a:extLst>
                <a:ext uri="{FF2B5EF4-FFF2-40B4-BE49-F238E27FC236}">
                  <a16:creationId xmlns:a16="http://schemas.microsoft.com/office/drawing/2014/main" xmlns="" id="{E9F2EEC9-630D-1543-A5E7-C100E16AB582}"/>
                </a:ext>
              </a:extLst>
            </p:cNvPr>
            <p:cNvGrpSpPr/>
            <p:nvPr/>
          </p:nvGrpSpPr>
          <p:grpSpPr>
            <a:xfrm>
              <a:off x="4304699" y="1761702"/>
              <a:ext cx="537827" cy="812835"/>
              <a:chOff x="4438487" y="1489746"/>
              <a:chExt cx="537827" cy="812835"/>
            </a:xfrm>
          </p:grpSpPr>
          <p:sp>
            <p:nvSpPr>
              <p:cNvPr id="17" name="Isosceles Triangle 31">
                <a:extLst>
                  <a:ext uri="{FF2B5EF4-FFF2-40B4-BE49-F238E27FC236}">
                    <a16:creationId xmlns:a16="http://schemas.microsoft.com/office/drawing/2014/main" xmlns="" id="{49B3BCCC-C828-B34A-8B35-C0B30FA0506E}"/>
                  </a:ext>
                </a:extLst>
              </p:cNvPr>
              <p:cNvSpPr/>
              <p:nvPr/>
            </p:nvSpPr>
            <p:spPr>
              <a:xfrm rot="5298448">
                <a:off x="4303295" y="1629562"/>
                <a:ext cx="812835" cy="533203"/>
              </a:xfrm>
              <a:prstGeom prst="triangle">
                <a:avLst/>
              </a:prstGeom>
              <a:solidFill>
                <a:schemeClr val="tx1">
                  <a:alpha val="7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Isosceles Triangle 32">
                <a:extLst>
                  <a:ext uri="{FF2B5EF4-FFF2-40B4-BE49-F238E27FC236}">
                    <a16:creationId xmlns:a16="http://schemas.microsoft.com/office/drawing/2014/main" xmlns="" id="{263041A5-347F-404B-8E95-4DB6E0B4841C}"/>
                  </a:ext>
                </a:extLst>
              </p:cNvPr>
              <p:cNvSpPr/>
              <p:nvPr/>
            </p:nvSpPr>
            <p:spPr>
              <a:xfrm rot="5298448">
                <a:off x="4283396" y="1706236"/>
                <a:ext cx="666139" cy="355957"/>
              </a:xfrm>
              <a:prstGeom prst="triangle">
                <a:avLst/>
              </a:prstGeom>
              <a:solidFill>
                <a:srgbClr val="2A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
        <p:nvSpPr>
          <p:cNvPr id="19" name="Rectangle 18">
            <a:extLst>
              <a:ext uri="{FF2B5EF4-FFF2-40B4-BE49-F238E27FC236}">
                <a16:creationId xmlns:a16="http://schemas.microsoft.com/office/drawing/2014/main" xmlns="" id="{40EF3387-A527-C246-85F6-0A7164B89E06}"/>
              </a:ext>
            </a:extLst>
          </p:cNvPr>
          <p:cNvSpPr/>
          <p:nvPr/>
        </p:nvSpPr>
        <p:spPr>
          <a:xfrm>
            <a:off x="2231335" y="2550624"/>
            <a:ext cx="3593508" cy="3170099"/>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The </a:t>
            </a:r>
            <a:r>
              <a:rPr lang="en-US" sz="2800" b="1" dirty="0">
                <a:solidFill>
                  <a:schemeClr val="bg1"/>
                </a:solidFill>
                <a:latin typeface="Arial" panose="020B0604020202020204" pitchFamily="34" charset="0"/>
                <a:cs typeface="Arial" panose="020B0604020202020204" pitchFamily="34" charset="0"/>
              </a:rPr>
              <a:t>By-Names-List (BNL) </a:t>
            </a:r>
            <a:r>
              <a:rPr lang="en-US" sz="2400" b="1" dirty="0">
                <a:solidFill>
                  <a:schemeClr val="bg1"/>
                </a:solidFill>
                <a:latin typeface="Arial" panose="020B0604020202020204" pitchFamily="34" charset="0"/>
                <a:cs typeface="Arial" panose="020B0604020202020204" pitchFamily="34" charset="0"/>
              </a:rPr>
              <a:t>tells you what you need. </a:t>
            </a:r>
          </a:p>
          <a:p>
            <a:pPr algn="ctr"/>
            <a:endParaRPr lang="en-US" sz="240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You need to match people to resources based on needs.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1291</Words>
  <Application>Microsoft Macintosh PowerPoint</Application>
  <PresentationFormat>Widescreen</PresentationFormat>
  <Paragraphs>246</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ＭＳ Ｐゴシック</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Lindsay McRae</cp:lastModifiedBy>
  <cp:revision>37</cp:revision>
  <dcterms:created xsi:type="dcterms:W3CDTF">2018-09-26T14:26:47Z</dcterms:created>
  <dcterms:modified xsi:type="dcterms:W3CDTF">2020-05-11T19:08:31Z</dcterms:modified>
</cp:coreProperties>
</file>